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83"/>
  </p:normalViewPr>
  <p:slideViewPr>
    <p:cSldViewPr snapToGrid="0" snapToObjects="1">
      <p:cViewPr varScale="1">
        <p:scale>
          <a:sx n="88" d="100"/>
          <a:sy n="88" d="100"/>
        </p:scale>
        <p:origin x="176" y="496"/>
      </p:cViewPr>
      <p:guideLst>
        <p:guide orient="horz" pos="2160"/>
        <p:guide pos="2880"/>
      </p:guideLst>
    </p:cSldViewPr>
  </p:slideViewPr>
  <p:notesTextViewPr>
    <p:cViewPr>
      <p:scale>
        <a:sx n="100" d="100"/>
        <a:sy n="100" d="100"/>
      </p:scale>
      <p:origin x="0" y="-75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9A6C4D-332A-0444-BB64-1F72EE3831EE}" type="datetimeFigureOut">
              <a:rPr lang="en-US" smtClean="0"/>
              <a:t>10/13/26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7FB8EF-A015-CC4A-8C90-856B6B34BA8A}" type="slidenum">
              <a:rPr lang="en-US" smtClean="0"/>
              <a:t>‹#›</a:t>
            </a:fld>
            <a:endParaRPr lang="en-US"/>
          </a:p>
        </p:txBody>
      </p:sp>
    </p:spTree>
    <p:extLst>
      <p:ext uri="{BB962C8B-B14F-4D97-AF65-F5344CB8AC3E}">
        <p14:creationId xmlns:p14="http://schemas.microsoft.com/office/powerpoint/2010/main" val="2757957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Good morning, everyone, and welcome. Today we are launching a foundational lecture that bridges what many traditional clinical curricula treat as two completely separate universes: molecular biochemistry and traditional heritage medicine. As future healthcare practitioners, dietitians, and clinicians, you will quickly find that clinical excellence cannot exist in a cultural vacuum.</a:t>
            </a:r>
          </a:p>
          <a:p>
            <a:r>
              <a:rPr lang="en-US" b="0" u="none" strike="noStrike" dirty="0">
                <a:effectLst/>
                <a:latin typeface="Google Sans"/>
              </a:rPr>
              <a:t>Our core thesis today is simple yet profound: health equity requires a deep, uncompromising understanding of how different populations process, view, and utilize micronutrients and botanicals. When a patient walks into your examination room, they bring with them not just their unique genetic and biological architecture, but also centuries of cultural tradition, dietary habits, and heritage frameworks of healing.</a:t>
            </a:r>
          </a:p>
          <a:p>
            <a:r>
              <a:rPr lang="en-US" b="0" u="none" strike="noStrike" dirty="0">
                <a:effectLst/>
                <a:latin typeface="Google Sans"/>
              </a:rPr>
              <a:t>If you ignore the biology, you risk clinical failure. If you ignore the culture, you lose the patient's trust which leads to non-disclosure, non-adherence, and ultimately, worsened health disparities. Over the next 90 minutes, we will break down this high-stakes intersection using rigorous science and actionable communication models. Let's look at how we will spend our time today. </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1</a:t>
            </a:fld>
            <a:endParaRPr lang="en-US"/>
          </a:p>
        </p:txBody>
      </p:sp>
    </p:spTree>
    <p:extLst>
      <p:ext uri="{BB962C8B-B14F-4D97-AF65-F5344CB8AC3E}">
        <p14:creationId xmlns:p14="http://schemas.microsoft.com/office/powerpoint/2010/main" val="2422175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Let's map out our 90-minute roadmap and define exactly what you are expected to master by the end of this session. We have divided our time into three core segments. We will start with a 30-minute deep dive into Module 1, focusing on Biological and Genetic Variations. Here, we'll use Vitamin D as an explicit case study to show how evolutionary biology and skin pigmentation interact with modern lifestyle and, crucially, flawed clinical protocols.</a:t>
            </a:r>
          </a:p>
          <a:p>
            <a:r>
              <a:rPr lang="en-US" b="0" u="none" strike="noStrike" dirty="0">
                <a:effectLst/>
                <a:latin typeface="Google Sans"/>
              </a:rPr>
              <a:t>Next, we will spend 25 minutes on Module 2 exploring Traditional Medicine Systems. We are not looking at these systems as quaint historical folklore; we are analyzing them through a pharmacognosy and biochemical lens, specifically examining Ayurveda, Traditional Chinese Medicine, and Curanderismo. Then, we will move into Module 3 for 15 minutes to tackle the high-stakes world of Clinical Safety, herb-drug interactions, and the LEARN communication framework. We will conclude with a 5-minute wrap-up and introduce your interactive workshop assignment.</a:t>
            </a:r>
          </a:p>
          <a:p>
            <a:r>
              <a:rPr lang="en-US" b="0" u="none" strike="noStrike" dirty="0">
                <a:effectLst/>
                <a:latin typeface="Google Sans"/>
              </a:rPr>
              <a:t>Your core objectives for this unit are clear: First, you must identify genetic and biological variations in micronutrient metabolism. Second, you must learn to analyze traditional medical systems objectively, identifying their primary active botanical tools. Third, you must evaluate severe safety risks, specifically how natural supplements alter pharmaceutical clearing in the liver. And finally, you must master the LEARN framework to move from a judgmental cross-examination to a collaborative, therapeutic alliance with your diverse patient population.</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2</a:t>
            </a:fld>
            <a:endParaRPr lang="en-US"/>
          </a:p>
        </p:txBody>
      </p:sp>
    </p:spTree>
    <p:extLst>
      <p:ext uri="{BB962C8B-B14F-4D97-AF65-F5344CB8AC3E}">
        <p14:creationId xmlns:p14="http://schemas.microsoft.com/office/powerpoint/2010/main" val="2261444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Let's begin with Module 1 and explore a critical biological blind spot in modern nutritional clinical protocols. Consider this metric: High skin melanin density acts as a highly effective, evolutionary natural UV filter. While this filter is brilliantly adaptive for protecting deep cutaneous layers against severe sun damage and folic acid degradation in high-UV equatorial regions, it creates a massive physiological challenge in modern, lower-UV northern or southern latitudes. Specifically, high melanin density reduces the skin's capacity to synthesize cutaneous Vitamin D3 by a staggering 80 to 90 percent compared to lightly pigmented skin exposed to the exact same amount of sunlight.</a:t>
            </a:r>
          </a:p>
          <a:p>
            <a:r>
              <a:rPr lang="en-US" b="0" u="none" strike="noStrike" dirty="0">
                <a:effectLst/>
                <a:latin typeface="Google Sans"/>
              </a:rPr>
              <a:t>The statistical reality is alarming. Because standard clinical guidelines and screening protocols were historically derived from homogenous, lightly pigmented reference populations, widespread vitamin deficiencies in Black, Hispanic, and Indigenous groups are routinely missed or completely mischaracterized. Clinicians often rely on a 'one-size-fits-all' model, assuming equal cutaneous production across all populations.</a:t>
            </a:r>
          </a:p>
          <a:p>
            <a:r>
              <a:rPr lang="en-US" b="0" u="none" strike="noStrike" dirty="0">
                <a:effectLst/>
                <a:latin typeface="Google Sans"/>
              </a:rPr>
              <a:t>The clinical implications are severe. Cutaneous Vitamin D is not just about bone health; it is a </a:t>
            </a:r>
            <a:r>
              <a:rPr lang="en-US" b="0" u="none" strike="noStrike" dirty="0" err="1">
                <a:effectLst/>
                <a:latin typeface="Google Sans"/>
              </a:rPr>
              <a:t>secosteroid</a:t>
            </a:r>
            <a:r>
              <a:rPr lang="en-US" b="0" u="none" strike="noStrike" dirty="0">
                <a:effectLst/>
                <a:latin typeface="Google Sans"/>
              </a:rPr>
              <a:t> hormone vital for immune modulation, gene expression, and cardiovascular integrity. Chronic, uncorrected deficiencies correlate directly with pronounced health disparities, including poor immune modulation, lower bone architecture resilience despite high bone mass, and significant cardiovascular vulnerabilities. When you fail to screen or properly supplement a highly </a:t>
            </a:r>
            <a:r>
              <a:rPr lang="en-US" b="0" u="none" strike="noStrike" dirty="0" err="1">
                <a:effectLst/>
                <a:latin typeface="Google Sans"/>
              </a:rPr>
              <a:t>melanated</a:t>
            </a:r>
            <a:r>
              <a:rPr lang="en-US" b="0" u="none" strike="noStrike" dirty="0">
                <a:effectLst/>
                <a:latin typeface="Google Sans"/>
              </a:rPr>
              <a:t> patient, you are actively contributing to systemic health disparities. </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3</a:t>
            </a:fld>
            <a:endParaRPr lang="en-US"/>
          </a:p>
        </p:txBody>
      </p:sp>
    </p:spTree>
    <p:extLst>
      <p:ext uri="{BB962C8B-B14F-4D97-AF65-F5344CB8AC3E}">
        <p14:creationId xmlns:p14="http://schemas.microsoft.com/office/powerpoint/2010/main" val="1085192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We now move to Module 2, where we bridge ancient traditional frameworks with modern molecular biology. We start with Ayurveda. Ayurveda is a traditional medical system originating in India over 3,000 years ago. Central to Ayurvedic pharmacology is the concept of '</a:t>
            </a:r>
            <a:r>
              <a:rPr lang="en-US" b="0" u="none" strike="noStrike" dirty="0" err="1">
                <a:effectLst/>
                <a:latin typeface="Google Sans"/>
              </a:rPr>
              <a:t>Rasayana</a:t>
            </a:r>
            <a:r>
              <a:rPr lang="en-US" b="0" u="none" strike="noStrike" dirty="0">
                <a:effectLst/>
                <a:latin typeface="Google Sans"/>
              </a:rPr>
              <a:t>,' which translates to 'the path of essence'—a classification dedicated to rejuvenating herbs that restore vitality, slow aging, and build physical stamina. The premier botanical in this category is Ashwagandha, botanically known as </a:t>
            </a:r>
            <a:r>
              <a:rPr lang="en-US" b="0" u="none" strike="noStrike" dirty="0" err="1">
                <a:effectLst/>
                <a:latin typeface="Google Sans"/>
              </a:rPr>
              <a:t>Withania</a:t>
            </a:r>
            <a:r>
              <a:rPr lang="en-US" b="0" u="none" strike="noStrike" dirty="0">
                <a:effectLst/>
                <a:latin typeface="Google Sans"/>
              </a:rPr>
              <a:t> </a:t>
            </a:r>
            <a:r>
              <a:rPr lang="en-US" b="0" u="none" strike="noStrike" dirty="0" err="1">
                <a:effectLst/>
                <a:latin typeface="Google Sans"/>
              </a:rPr>
              <a:t>somnifera</a:t>
            </a:r>
            <a:r>
              <a:rPr lang="en-US" b="0" u="none" strike="noStrike" dirty="0">
                <a:effectLst/>
                <a:latin typeface="Google Sans"/>
              </a:rPr>
              <a:t>, or Indian Ginseng.</a:t>
            </a:r>
          </a:p>
          <a:p>
            <a:r>
              <a:rPr lang="en-US" b="0" u="none" strike="noStrike" dirty="0">
                <a:effectLst/>
                <a:latin typeface="Google Sans"/>
              </a:rPr>
              <a:t>As modern clinicians, we must look at what happens beneath the surface. Modern clinical validation has confirmed that Ashwagandha acts as a potent adaptogen. Its primary active chemical constituents, called </a:t>
            </a:r>
            <a:r>
              <a:rPr lang="en-US" b="0" u="none" strike="noStrike" dirty="0" err="1">
                <a:effectLst/>
                <a:latin typeface="Google Sans"/>
              </a:rPr>
              <a:t>withanolides</a:t>
            </a:r>
            <a:r>
              <a:rPr lang="en-US" b="0" u="none" strike="noStrike" dirty="0">
                <a:effectLst/>
                <a:latin typeface="Google Sans"/>
              </a:rPr>
              <a:t>, directly modulate the human hypothalamic-pituitary-adrenal—or HPA—axis. When a patient experiences chronic, unremitting stress, the HPA axis becomes hyperactive, leading to chronically elevated cortisol levels, systemic inflammation, and metabolic exhaustion.</a:t>
            </a:r>
          </a:p>
          <a:p>
            <a:r>
              <a:rPr lang="en-US" b="0" u="none" strike="noStrike" dirty="0">
                <a:effectLst/>
                <a:latin typeface="Google Sans"/>
              </a:rPr>
              <a:t>Clinical trials have demonstrated that standardized Ashwagandha extracts significantly reduce circulating cortisol levels, stabilize HPA-axis reactivity, and mitigate stress-induced biochemical markers. When your South Asian patient tells you they are taking Ashwagandha for stress, they are not engaging in unscientific folklore; they are utilizing a highly functional, chemically active adaptogen that directly alters their endocrine profiling. </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4</a:t>
            </a:fld>
            <a:endParaRPr lang="en-US"/>
          </a:p>
        </p:txBody>
      </p:sp>
    </p:spTree>
    <p:extLst>
      <p:ext uri="{BB962C8B-B14F-4D97-AF65-F5344CB8AC3E}">
        <p14:creationId xmlns:p14="http://schemas.microsoft.com/office/powerpoint/2010/main" val="3064961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Our second case study in Module 2 takes us into Traditional Chinese Medicine, or TCM, and the use of Astragalus </a:t>
            </a:r>
            <a:r>
              <a:rPr lang="en-US" b="0" u="none" strike="noStrike" dirty="0" err="1">
                <a:effectLst/>
                <a:latin typeface="Google Sans"/>
              </a:rPr>
              <a:t>membranaceus</a:t>
            </a:r>
            <a:r>
              <a:rPr lang="en-US" b="0" u="none" strike="noStrike" dirty="0">
                <a:effectLst/>
                <a:latin typeface="Google Sans"/>
              </a:rPr>
              <a:t>. In the conceptual architecture of TCM, health is maintained by the harmonious flow of Qi, or vital energy. A specific, highly critical subset of this energy is called 'Wei Qi,' which translates directly to the body's defensive or protective shield. Wei Qi circulates just beneath the skin and mucous membranes, acting as the primary barrier against external pathogenic invasions, such as colds, flu, and environmental stressors. For over two millennia, TCM practitioners have utilized Astragalus—known natively as Huang Qi—as a high-priority herb specifically to fortify and tonify this protective shield.</a:t>
            </a:r>
          </a:p>
          <a:p>
            <a:r>
              <a:rPr lang="en-US" b="0" u="none" strike="noStrike" dirty="0">
                <a:effectLst/>
                <a:latin typeface="Google Sans"/>
              </a:rPr>
              <a:t>Now, let's translate 'Wei Qi' into the language of modern immunology. Current clinical and in vitro evidence reveals that Astragalus is exceptionally rich in highly complex, bioactive polysaccharides. These specific sugar chains actively bind to surface receptors on human immune cells, triggering a cascading upregulation of macrophage activity, accelerating T-cell proliferation, and enhancing natural killer cell counts. In essence, what TCM calls 'strengthening Wei Qi,' modern immunology defines as polysaccharide-driven stimulation of the innate and adaptive immune responses.</a:t>
            </a:r>
          </a:p>
          <a:p>
            <a:r>
              <a:rPr lang="en-US" b="0" u="none" strike="noStrike" dirty="0">
                <a:effectLst/>
                <a:latin typeface="Google Sans"/>
              </a:rPr>
              <a:t>However, this biochemical activity introduces an immediate clinical safety flag. If a botanical significantly upregulates T-cell and macrophage counts, it can directly counteract and neutralize immunosuppressive therapies, such as prescription corticosteroids given to patients with autoimmune diseases. You must understand both the mechanism and its clinical counter-indications. </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5</a:t>
            </a:fld>
            <a:endParaRPr lang="en-US"/>
          </a:p>
        </p:txBody>
      </p:sp>
    </p:spTree>
    <p:extLst>
      <p:ext uri="{BB962C8B-B14F-4D97-AF65-F5344CB8AC3E}">
        <p14:creationId xmlns:p14="http://schemas.microsoft.com/office/powerpoint/2010/main" val="3675530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 Our third traditional system is Curanderismo, the historical ethnomedical framework deeply embedded within Latino folk medicine. In Curanderismo, healing is holistic, addressing the physical body, the psychological mind, and the spirit simultaneously. A ubiquitous, foundational remedy within this system is 'Manzanilla,' known commonly in Western botany as Chamomile, or </a:t>
            </a:r>
            <a:r>
              <a:rPr lang="en-US" b="0" u="none" strike="noStrike" dirty="0" err="1">
                <a:effectLst/>
                <a:latin typeface="Google Sans"/>
              </a:rPr>
              <a:t>Matricaria</a:t>
            </a:r>
            <a:r>
              <a:rPr lang="en-US" b="0" u="none" strike="noStrike" dirty="0">
                <a:effectLst/>
                <a:latin typeface="Google Sans"/>
              </a:rPr>
              <a:t> chamomilla. In many Latino households, Manzanilla is the absolute first line of defense for a dual purpose: treating physiological gastrointestinal distress—such as colic, gas, and spasms—while simultaneously providing profound psychological comfort, soothing anxiety, and easing emotional trauma or stress.</a:t>
            </a:r>
          </a:p>
          <a:p>
            <a:r>
              <a:rPr lang="en-US" b="0" u="none" strike="noStrike" dirty="0">
                <a:effectLst/>
                <a:latin typeface="Google Sans"/>
              </a:rPr>
              <a:t>The clinical importance here lies in the Trust Matrix. Biochemically, Chamomile contains active apigenin, which binds to central GABA receptors to exert mild sedative actions, alongside volatile oils like chamazulene that provide distinct anti-inflammatory and carminative gastrointestinal relief. But as a clinician, your acknowledgment of Manzanilla carries profound interpersonal weight.</a:t>
            </a:r>
          </a:p>
          <a:p>
            <a:r>
              <a:rPr lang="en-US" b="0" u="none" strike="noStrike" dirty="0">
                <a:effectLst/>
                <a:latin typeface="Google Sans"/>
              </a:rPr>
              <a:t>When you openly validate a patient's use of Manzanilla for an upset stomach or stress, rather than dismissively labeling it as an unverified home remedy, you instantly establish clinical trust. You signal to the patient that their heritage framework is respected. This simple validation breaks down walls, making the patient feel safe enough to disclose other, more pharmacologically volatile herbs they might be consuming. </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6</a:t>
            </a:fld>
            <a:endParaRPr lang="en-US"/>
          </a:p>
        </p:txBody>
      </p:sp>
    </p:spTree>
    <p:extLst>
      <p:ext uri="{BB962C8B-B14F-4D97-AF65-F5344CB8AC3E}">
        <p14:creationId xmlns:p14="http://schemas.microsoft.com/office/powerpoint/2010/main" val="1278112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We now enter Module 3, tackling the high-stakes clinical reality of herb-drug interactions. This is the Safety Challenge. There is a pervasive, highly dangerous cultural narrative among patients that 'natural' automatically equals 'safe' or 'harmless.' As clinicians, it is our absolute duty to shatter this natural fallacy through rigorous biochemical education. Traditional botanicals are not inert substances; they are complex chemical factories that undergo the exact same hepatic biotransformation pathways as synthetic, high-potency pharmaceuticals.</a:t>
            </a:r>
          </a:p>
          <a:p>
            <a:r>
              <a:rPr lang="en-US" b="0" u="none" strike="noStrike" dirty="0">
                <a:effectLst/>
                <a:latin typeface="Google Sans"/>
              </a:rPr>
              <a:t>Let's look at the critical mechanism of enzyme induction. Consider a widely used remedy like St. John's Wort. When ingested, its active constituents heavily induce the Cytochrome P450 3A4 or CYP3A4 enzyme pathway in the liver. The CYP3A4 enzyme is the absolute workhorse of hepatic metabolism, responsible for processing over 50 percent of all modern clinical medications. When St. John's Wort hyper-induces this pathway, it essentially forces the liver to manufacture a massive excess of these clearance enzymes.</a:t>
            </a:r>
          </a:p>
          <a:p>
            <a:r>
              <a:rPr lang="en-US" b="0" u="none" strike="noStrike" dirty="0">
                <a:effectLst/>
                <a:latin typeface="Google Sans"/>
              </a:rPr>
              <a:t>The result is a clinical catastrophe: The liver begins rapidly, aggressively clearing vital pharmaceuticals out of the patient's bloodstream at an accelerated pace, dropping their serum concentrations way below the therapeutic threshold. This renders life-saving medications—such as oral contraceptives, immunosuppressants for organ transplants, antiretrovirals for HIV, or critical blood thinners—completely ineffective. The patient isn't failing the medication; the herb is destroying the medication before it can work. This is why comprehensive botanical screening is not optional—it is a critical element of basic patient safety.</a:t>
            </a:r>
          </a:p>
        </p:txBody>
      </p:sp>
      <p:sp>
        <p:nvSpPr>
          <p:cNvPr id="4" name="Slide Number Placeholder 3"/>
          <p:cNvSpPr>
            <a:spLocks noGrp="1"/>
          </p:cNvSpPr>
          <p:nvPr>
            <p:ph type="sldNum" sz="quarter" idx="5"/>
          </p:nvPr>
        </p:nvSpPr>
        <p:spPr/>
        <p:txBody>
          <a:bodyPr/>
          <a:lstStyle/>
          <a:p>
            <a:fld id="{8C7FB8EF-A015-CC4A-8C90-856B6B34BA8A}" type="slidenum">
              <a:rPr lang="en-US" smtClean="0"/>
              <a:t>7</a:t>
            </a:fld>
            <a:endParaRPr lang="en-US"/>
          </a:p>
        </p:txBody>
      </p:sp>
    </p:spTree>
    <p:extLst>
      <p:ext uri="{BB962C8B-B14F-4D97-AF65-F5344CB8AC3E}">
        <p14:creationId xmlns:p14="http://schemas.microsoft.com/office/powerpoint/2010/main" val="696212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How do we extract this critical botanical information without alienating our patients? We implement the LEARN Framework. Historically, clinical communication regarding alternative medicine has been defensive and interrogative. If you walk into an examination room and aggressively ask a patient, 'Are you taking unapproved, non-prescribed supplements or herbs?' the patient will immediately shut down. They feel judged, patronized, and misunderstood. To protect themselves from your disapproval, they will simply lie or omit the truth, exposing themselves to the severe herb-drug interaction risks we just reviewed. The LEARN Framework, developed by Berlin and </a:t>
            </a:r>
            <a:r>
              <a:rPr lang="en-US" b="0" u="none" strike="noStrike" dirty="0" err="1">
                <a:effectLst/>
                <a:latin typeface="Google Sans"/>
              </a:rPr>
              <a:t>Fowkes</a:t>
            </a:r>
            <a:r>
              <a:rPr lang="en-US" b="0" u="none" strike="noStrike" dirty="0">
                <a:effectLst/>
                <a:latin typeface="Google Sans"/>
              </a:rPr>
              <a:t>, systematically re-engineers this dialogue into a collaborative alliance:</a:t>
            </a:r>
          </a:p>
          <a:p>
            <a:pPr>
              <a:buFont typeface="+mj-lt"/>
              <a:buAutoNum type="arabicPeriod"/>
            </a:pPr>
            <a:r>
              <a:rPr lang="en-US" b="1" u="none" strike="noStrike" dirty="0">
                <a:effectLst/>
                <a:latin typeface="Google Sans"/>
              </a:rPr>
              <a:t>LISTEN with empathy</a:t>
            </a:r>
            <a:r>
              <a:rPr lang="en-US" b="0" u="none" strike="noStrike" dirty="0">
                <a:effectLst/>
                <a:latin typeface="Google Sans"/>
              </a:rPr>
              <a:t> to the patient's entire perspective, understanding why they use a specific herb and what it means to them. Shift your wording to inclusive questions, such as: </a:t>
            </a:r>
            <a:r>
              <a:rPr lang="en-US" b="0" i="1" u="none" strike="noStrike" dirty="0">
                <a:effectLst/>
                <a:latin typeface="Google Sans"/>
              </a:rPr>
              <a:t>'What traditional herbs, teas, or formulas keep you feeling healthy and grounded?'</a:t>
            </a:r>
            <a:endParaRPr lang="en-US" b="0" u="none" strike="noStrike" dirty="0">
              <a:effectLst/>
              <a:latin typeface="Google Sans"/>
            </a:endParaRPr>
          </a:p>
          <a:p>
            <a:pPr>
              <a:buFont typeface="+mj-lt"/>
              <a:buAutoNum type="arabicPeriod"/>
            </a:pPr>
            <a:r>
              <a:rPr lang="en-US" b="1" u="none" strike="noStrike" dirty="0">
                <a:effectLst/>
                <a:latin typeface="Google Sans"/>
              </a:rPr>
              <a:t>EXPLAIN your clinical reasoning</a:t>
            </a:r>
            <a:r>
              <a:rPr lang="en-US" b="0" u="none" strike="noStrike" dirty="0">
                <a:effectLst/>
                <a:latin typeface="Google Sans"/>
              </a:rPr>
              <a:t> clearly, without hiding behind complex medical jargon. If an herb poses a risk, explain </a:t>
            </a:r>
            <a:r>
              <a:rPr lang="en-US" b="0" i="1" u="none" strike="noStrike" dirty="0">
                <a:effectLst/>
                <a:latin typeface="Google Sans"/>
              </a:rPr>
              <a:t>why</a:t>
            </a:r>
            <a:r>
              <a:rPr lang="en-US" b="0" u="none" strike="noStrike" dirty="0">
                <a:effectLst/>
                <a:latin typeface="Google Sans"/>
              </a:rPr>
              <a:t> in simple, mechanistic terms.</a:t>
            </a:r>
          </a:p>
          <a:p>
            <a:pPr>
              <a:buFont typeface="+mj-lt"/>
              <a:buAutoNum type="arabicPeriod"/>
            </a:pPr>
            <a:r>
              <a:rPr lang="en-US" b="1" u="none" strike="noStrike" dirty="0">
                <a:effectLst/>
                <a:latin typeface="Google Sans"/>
              </a:rPr>
              <a:t>ACKNOWLEDGE and validate</a:t>
            </a:r>
            <a:r>
              <a:rPr lang="en-US" b="0" u="none" strike="noStrike" dirty="0">
                <a:effectLst/>
                <a:latin typeface="Google Sans"/>
              </a:rPr>
              <a:t> the cultural variations, highlighting the areas where traditional practices and Western medicine overlap.</a:t>
            </a:r>
          </a:p>
          <a:p>
            <a:pPr>
              <a:buFont typeface="+mj-lt"/>
              <a:buAutoNum type="arabicPeriod"/>
            </a:pPr>
            <a:r>
              <a:rPr lang="en-US" b="1" u="none" strike="noStrike" dirty="0">
                <a:effectLst/>
                <a:latin typeface="Google Sans"/>
              </a:rPr>
              <a:t>RECOMMEND</a:t>
            </a:r>
            <a:r>
              <a:rPr lang="en-US" b="0" u="none" strike="noStrike" dirty="0">
                <a:effectLst/>
                <a:latin typeface="Google Sans"/>
              </a:rPr>
              <a:t> safe, targeted, and evidence-based nutritional interventions that respect their lifestyle.</a:t>
            </a:r>
          </a:p>
          <a:p>
            <a:pPr>
              <a:buFont typeface="+mj-lt"/>
              <a:buAutoNum type="arabicPeriod"/>
            </a:pPr>
            <a:r>
              <a:rPr lang="en-US" b="1" u="none" strike="noStrike" dirty="0">
                <a:effectLst/>
                <a:latin typeface="Google Sans"/>
              </a:rPr>
              <a:t>NEGOTIATE</a:t>
            </a:r>
            <a:r>
              <a:rPr lang="en-US" b="0" u="none" strike="noStrike" dirty="0">
                <a:effectLst/>
                <a:latin typeface="Google Sans"/>
              </a:rPr>
              <a:t> an integrated, cooperative treatment plan. Work with the patient as an equal partner to build a care routine that safely incorporates their heritage traditions while ensuring their pharmaceutical therapies remain perfectly intact. This is how we achieve true clinical cultural competence.</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8</a:t>
            </a:fld>
            <a:endParaRPr lang="en-US"/>
          </a:p>
        </p:txBody>
      </p:sp>
    </p:spTree>
    <p:extLst>
      <p:ext uri="{BB962C8B-B14F-4D97-AF65-F5344CB8AC3E}">
        <p14:creationId xmlns:p14="http://schemas.microsoft.com/office/powerpoint/2010/main" val="1717474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This is your quick-reference clinical matrix, which translates our entire lecture into a scannable, high-utility deskside tool. Let's review the key profiles that you must commit to memory for both clinical practice and your upcoming examinations.</a:t>
            </a:r>
          </a:p>
          <a:p>
            <a:r>
              <a:rPr lang="en-US" b="0" u="none" strike="noStrike" dirty="0">
                <a:effectLst/>
                <a:latin typeface="Google Sans"/>
              </a:rPr>
              <a:t>First, </a:t>
            </a:r>
            <a:r>
              <a:rPr lang="en-US" b="1" u="none" strike="noStrike" dirty="0">
                <a:effectLst/>
                <a:latin typeface="Google Sans"/>
              </a:rPr>
              <a:t>Vitamin D</a:t>
            </a:r>
            <a:r>
              <a:rPr lang="en-US" b="0" u="none" strike="noStrike" dirty="0">
                <a:effectLst/>
                <a:latin typeface="Google Sans"/>
              </a:rPr>
              <a:t>: Understand its cultural context—widespread deficiency across highly </a:t>
            </a:r>
            <a:r>
              <a:rPr lang="en-US" b="0" u="none" strike="noStrike" dirty="0" err="1">
                <a:effectLst/>
                <a:latin typeface="Google Sans"/>
              </a:rPr>
              <a:t>melanated</a:t>
            </a:r>
            <a:r>
              <a:rPr lang="en-US" b="0" u="none" strike="noStrike" dirty="0">
                <a:effectLst/>
                <a:latin typeface="Google Sans"/>
              </a:rPr>
              <a:t> populations due to reduced UV absorption combined with clinically uncalibrated screening guidelines. Its biological profile is vast, acting as a critical regulator for bone architecture, cellular health, immune modulation, and mood. Your safety flag is avoiding hypercalcemia via unmonitored, excessive dosing without tracking baseline serum 25-hydroxyvitamin D levels.</a:t>
            </a:r>
          </a:p>
          <a:p>
            <a:r>
              <a:rPr lang="en-US" b="0" u="none" strike="noStrike" dirty="0">
                <a:effectLst/>
                <a:latin typeface="Google Sans"/>
              </a:rPr>
              <a:t>Second, </a:t>
            </a:r>
            <a:r>
              <a:rPr lang="en-US" b="1" u="none" strike="noStrike" dirty="0">
                <a:effectLst/>
                <a:latin typeface="Google Sans"/>
              </a:rPr>
              <a:t>Ashwagandha</a:t>
            </a:r>
            <a:r>
              <a:rPr lang="en-US" b="0" u="none" strike="noStrike" dirty="0">
                <a:effectLst/>
                <a:latin typeface="Google Sans"/>
              </a:rPr>
              <a:t>: A central Ayurvedic </a:t>
            </a:r>
            <a:r>
              <a:rPr lang="en-US" b="0" u="none" strike="noStrike" dirty="0" err="1">
                <a:effectLst/>
                <a:latin typeface="Google Sans"/>
              </a:rPr>
              <a:t>Rasayana</a:t>
            </a:r>
            <a:r>
              <a:rPr lang="en-US" b="0" u="none" strike="noStrike" dirty="0">
                <a:effectLst/>
                <a:latin typeface="Google Sans"/>
              </a:rPr>
              <a:t> adaptogen used to restore vitality. Clinically proven to regulate high cortisol levels and support HPA-axis health. Its vital safety flag is its ability to potentiate central nervous system sedatives, alter thyroid hormone metrics, or counteract immunosuppressants.</a:t>
            </a:r>
          </a:p>
          <a:p>
            <a:r>
              <a:rPr lang="en-US" b="0" u="none" strike="noStrike" dirty="0">
                <a:effectLst/>
                <a:latin typeface="Google Sans"/>
              </a:rPr>
              <a:t>Third, </a:t>
            </a:r>
            <a:r>
              <a:rPr lang="en-US" b="1" u="none" strike="noStrike" dirty="0">
                <a:effectLst/>
                <a:latin typeface="Google Sans"/>
              </a:rPr>
              <a:t>Astragalus</a:t>
            </a:r>
            <a:r>
              <a:rPr lang="en-US" b="0" u="none" strike="noStrike" dirty="0">
                <a:effectLst/>
                <a:latin typeface="Google Sans"/>
              </a:rPr>
              <a:t>: A high-priority TCM botanical used to fortify defensive immune systems. It is exceptionally rich in complex polysaccharides that actively stimulate macrophage and T-cell counts. Its immediate safety flag is that it may directly counteract and neutralize immunosuppressive therapies, such as systemic corticosteroids.</a:t>
            </a:r>
          </a:p>
          <a:p>
            <a:r>
              <a:rPr lang="en-US" b="0" u="none" strike="noStrike" dirty="0">
                <a:effectLst/>
                <a:latin typeface="Google Sans"/>
              </a:rPr>
              <a:t>Fourth, </a:t>
            </a:r>
            <a:r>
              <a:rPr lang="en-US" b="1" u="none" strike="noStrike" dirty="0">
                <a:effectLst/>
                <a:latin typeface="Google Sans"/>
              </a:rPr>
              <a:t>Manzanilla or Chamomile</a:t>
            </a:r>
            <a:r>
              <a:rPr lang="en-US" b="0" u="none" strike="noStrike" dirty="0">
                <a:effectLst/>
                <a:latin typeface="Google Sans"/>
              </a:rPr>
              <a:t>: Deeply rooted in Latino folk medicine for digestive relief and stress management, possessing mild sedative, anti-inflammatory, and carminative actions. While highly safe, its key safety flag is rare allergic cross-reactivity in patients with known sensitivities to the Asteraceae or ragweed plant family. Treat every single one of these botanicals not as folklore, but as an active chemical compound with a distinct biochemical profile.</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9</a:t>
            </a:fld>
            <a:endParaRPr lang="en-US"/>
          </a:p>
        </p:txBody>
      </p:sp>
    </p:spTree>
    <p:extLst>
      <p:ext uri="{BB962C8B-B14F-4D97-AF65-F5344CB8AC3E}">
        <p14:creationId xmlns:p14="http://schemas.microsoft.com/office/powerpoint/2010/main" val="2017729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strike="noStrike" dirty="0">
                <a:effectLst/>
                <a:latin typeface="Google Sans"/>
              </a:rPr>
              <a:t>We will conclude today's session by initiating the preparation for next week's mandatory workshop. Here is your case study scenario: A 42-year-old female patient of South Asian descent presents to your clinic complaining of persistent, debilitating fatigue, diffuse muscle aches, and profoundly high levels of chronic stress. Her diagnostic laboratory panel reveals a severely deficient serum 25-hydroxyvitamin D level of exactly 14 nanograms per milliliter. During your intake, she notes that to cope with her intense stress levels, she has recently started taking a traditional, highly concentrated Ayurvedic formula given to her directly by her family containing Ashwagandha.</a:t>
            </a:r>
          </a:p>
          <a:p>
            <a:r>
              <a:rPr lang="en-US" b="0" u="none" strike="noStrike" dirty="0">
                <a:effectLst/>
                <a:latin typeface="Google Sans"/>
              </a:rPr>
              <a:t>Next week, your workshop teams will be required to submit rigorous, evidence-based answers to two critical clinical prompts:</a:t>
            </a:r>
          </a:p>
          <a:p>
            <a:r>
              <a:rPr lang="en-US" b="1" u="none" strike="noStrike" dirty="0">
                <a:effectLst/>
                <a:latin typeface="Google Sans"/>
              </a:rPr>
              <a:t>Question 1:</a:t>
            </a:r>
            <a:r>
              <a:rPr lang="en-US" b="0" u="none" strike="noStrike" dirty="0">
                <a:effectLst/>
                <a:latin typeface="Google Sans"/>
              </a:rPr>
              <a:t> You must detail exactly how her South Asian cultural background, clothing habits, and skin pigmentation factor directly into her biological presentation, explaining the underlying biochemical mechanism driving her current severe Vitamin D deficiency.</a:t>
            </a:r>
          </a:p>
          <a:p>
            <a:r>
              <a:rPr lang="en-US" b="1" u="none" strike="noStrike" dirty="0">
                <a:effectLst/>
                <a:latin typeface="Google Sans"/>
              </a:rPr>
              <a:t>Question 2:</a:t>
            </a:r>
            <a:r>
              <a:rPr lang="en-US" b="0" u="none" strike="noStrike" dirty="0">
                <a:effectLst/>
                <a:latin typeface="Google Sans"/>
              </a:rPr>
              <a:t> Utilizing the precise, sequential steps of the LEARN framework, you must draft a literal, verbatim dialogue inquiry that effectively evaluates her compliance and exact usage of the Ayurvedic formula without making her feel judged, defensive, or culturally marginalized.</a:t>
            </a:r>
          </a:p>
          <a:p>
            <a:r>
              <a:rPr lang="en-US" b="0" u="none" strike="noStrike" dirty="0">
                <a:effectLst/>
                <a:latin typeface="Google Sans"/>
              </a:rPr>
              <a:t>Please download the digital handout from the student portal, review the grading rubric, and meet with your assigned workshop groups this week. Remember: This exercise is informational and for educational training only. In clinical medicine, always consult established diagnostic guidelines. Thank you.</a:t>
            </a:r>
          </a:p>
          <a:p>
            <a:endParaRPr lang="en-US" dirty="0"/>
          </a:p>
        </p:txBody>
      </p:sp>
      <p:sp>
        <p:nvSpPr>
          <p:cNvPr id="4" name="Slide Number Placeholder 3"/>
          <p:cNvSpPr>
            <a:spLocks noGrp="1"/>
          </p:cNvSpPr>
          <p:nvPr>
            <p:ph type="sldNum" sz="quarter" idx="5"/>
          </p:nvPr>
        </p:nvSpPr>
        <p:spPr/>
        <p:txBody>
          <a:bodyPr/>
          <a:lstStyle/>
          <a:p>
            <a:fld id="{8C7FB8EF-A015-CC4A-8C90-856B6B34BA8A}" type="slidenum">
              <a:rPr lang="en-US" smtClean="0"/>
              <a:t>10</a:t>
            </a:fld>
            <a:endParaRPr lang="en-US"/>
          </a:p>
        </p:txBody>
      </p:sp>
    </p:spTree>
    <p:extLst>
      <p:ext uri="{BB962C8B-B14F-4D97-AF65-F5344CB8AC3E}">
        <p14:creationId xmlns:p14="http://schemas.microsoft.com/office/powerpoint/2010/main" val="2498376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2B49"/>
        </a:solidFill>
        <a:effectLst/>
      </p:bgPr>
    </p:bg>
    <p:spTree>
      <p:nvGrpSpPr>
        <p:cNvPr id="1" name=""/>
        <p:cNvGrpSpPr/>
        <p:nvPr/>
      </p:nvGrpSpPr>
      <p:grpSpPr>
        <a:xfrm>
          <a:off x="0" y="0"/>
          <a:ext cx="0" cy="0"/>
          <a:chOff x="0" y="0"/>
          <a:chExt cx="0" cy="0"/>
        </a:xfrm>
      </p:grpSpPr>
      <p:sp>
        <p:nvSpPr>
          <p:cNvPr id="2" name="TextBox 1"/>
          <p:cNvSpPr txBox="1"/>
          <p:nvPr/>
        </p:nvSpPr>
        <p:spPr>
          <a:xfrm>
            <a:off x="914400" y="2011680"/>
            <a:ext cx="10362895" cy="2286000"/>
          </a:xfrm>
          <a:prstGeom prst="rect">
            <a:avLst/>
          </a:prstGeom>
          <a:noFill/>
        </p:spPr>
        <p:txBody>
          <a:bodyPr wrap="square">
            <a:spAutoFit/>
          </a:bodyPr>
          <a:lstStyle/>
          <a:p>
            <a:pPr>
              <a:defRPr sz="4400" b="1">
                <a:solidFill>
                  <a:srgbClr val="FFFFFF"/>
                </a:solidFill>
                <a:latin typeface="Georgia"/>
              </a:defRPr>
            </a:pPr>
            <a:r>
              <a:t>Cultural Competence in Nutrition</a:t>
            </a:r>
          </a:p>
          <a:p>
            <a:pPr>
              <a:spcBef>
                <a:spcPts val="1400"/>
              </a:spcBef>
              <a:defRPr sz="2200">
                <a:solidFill>
                  <a:srgbClr val="C8D2DC"/>
                </a:solidFill>
                <a:latin typeface="Arial"/>
              </a:defRPr>
            </a:pPr>
            <a:r>
              <a:t>Vitamins, Herbs, and Supplements for Diverse Populations</a:t>
            </a:r>
          </a:p>
        </p:txBody>
      </p:sp>
      <p:sp>
        <p:nvSpPr>
          <p:cNvPr id="3" name="TextBox 2"/>
          <p:cNvSpPr txBox="1"/>
          <p:nvPr/>
        </p:nvSpPr>
        <p:spPr>
          <a:xfrm>
            <a:off x="914400" y="4754880"/>
            <a:ext cx="5309467" cy="738664"/>
          </a:xfrm>
          <a:prstGeom prst="rect">
            <a:avLst/>
          </a:prstGeom>
          <a:noFill/>
        </p:spPr>
        <p:txBody>
          <a:bodyPr wrap="none">
            <a:spAutoFit/>
          </a:bodyPr>
          <a:lstStyle/>
          <a:p>
            <a:pPr>
              <a:defRPr sz="1400">
                <a:solidFill>
                  <a:srgbClr val="A0B4C3"/>
                </a:solidFill>
                <a:latin typeface="Arial"/>
              </a:defRPr>
            </a:pPr>
            <a:r>
              <a:rPr dirty="0"/>
              <a:t>Foundational Lecture Bridging Biochemistry &amp; Heritage Medicine</a:t>
            </a:r>
            <a:endParaRPr lang="en-US" dirty="0"/>
          </a:p>
          <a:p>
            <a:pPr>
              <a:defRPr sz="1400">
                <a:solidFill>
                  <a:srgbClr val="A0B4C3"/>
                </a:solidFill>
                <a:latin typeface="Arial"/>
              </a:defRPr>
            </a:pPr>
            <a:r>
              <a:rPr lang="en-US" dirty="0"/>
              <a:t>By: Alec Koscielniak </a:t>
            </a:r>
          </a:p>
          <a:p>
            <a:pPr>
              <a:defRPr sz="1400">
                <a:solidFill>
                  <a:srgbClr val="A0B4C3"/>
                </a:solidFill>
                <a:latin typeface="Arial"/>
              </a:defRPr>
            </a:pPr>
            <a:r>
              <a:rPr lang="en-US" dirty="0"/>
              <a:t>HW499</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INTRODUCTION</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Foundational Goals &amp; Objectives</a:t>
            </a:r>
          </a:p>
        </p:txBody>
      </p:sp>
      <p:sp>
        <p:nvSpPr>
          <p:cNvPr id="4" name="TextBox 3"/>
          <p:cNvSpPr txBox="1"/>
          <p:nvPr/>
        </p:nvSpPr>
        <p:spPr>
          <a:xfrm>
            <a:off x="731520" y="1645920"/>
            <a:ext cx="4114800" cy="4114800"/>
          </a:xfrm>
          <a:prstGeom prst="rect">
            <a:avLst/>
          </a:prstGeom>
          <a:noFill/>
        </p:spPr>
        <p:txBody>
          <a:bodyPr wrap="square">
            <a:spAutoFit/>
          </a:bodyPr>
          <a:lstStyle/>
          <a:p>
            <a:pPr>
              <a:spcAft>
                <a:spcPts val="1200"/>
              </a:spcAft>
              <a:defRPr sz="2000" b="1">
                <a:solidFill>
                  <a:srgbClr val="4F6F52"/>
                </a:solidFill>
                <a:latin typeface="Georgia"/>
              </a:defRPr>
            </a:pPr>
            <a:r>
              <a:t>The Health Equity Gap</a:t>
            </a:r>
          </a:p>
          <a:p>
            <a:pPr>
              <a:lnSpc>
                <a:spcPct val="130000"/>
              </a:lnSpc>
              <a:defRPr sz="1400">
                <a:solidFill>
                  <a:srgbClr val="333333"/>
                </a:solidFill>
                <a:latin typeface="Arial"/>
              </a:defRPr>
            </a:pPr>
            <a:r>
              <a:t>Clinical protocols often operate under a one-size-fits-all model. This lecture bridges molecular biology and traditional medicine to train practitioners to evaluate diverse nutritional needs accurately while honoring cultural frameworks.</a:t>
            </a:r>
          </a:p>
        </p:txBody>
      </p:sp>
      <p:sp>
        <p:nvSpPr>
          <p:cNvPr id="5" name="TextBox 4"/>
          <p:cNvSpPr txBox="1"/>
          <p:nvPr/>
        </p:nvSpPr>
        <p:spPr>
          <a:xfrm>
            <a:off x="5303520" y="1645920"/>
            <a:ext cx="6217920" cy="4114800"/>
          </a:xfrm>
          <a:prstGeom prst="rect">
            <a:avLst/>
          </a:prstGeom>
          <a:noFill/>
        </p:spPr>
        <p:txBody>
          <a:bodyPr wrap="square">
            <a:spAutoFit/>
          </a:bodyPr>
          <a:lstStyle/>
          <a:p>
            <a:pPr>
              <a:spcAft>
                <a:spcPts val="1200"/>
              </a:spcAft>
              <a:defRPr sz="1400" b="1">
                <a:solidFill>
                  <a:srgbClr val="182B49"/>
                </a:solidFill>
                <a:latin typeface="Arial"/>
              </a:defRPr>
            </a:pPr>
            <a:r>
              <a:t>•  Biological Variations: </a:t>
            </a:r>
            <a:r>
              <a:rPr b="0">
                <a:solidFill>
                  <a:srgbClr val="333333"/>
                </a:solidFill>
              </a:rPr>
              <a:t>Identify genetic and physiological variations in micronutrient metabolism across populations.</a:t>
            </a:r>
          </a:p>
          <a:p>
            <a:pPr>
              <a:spcAft>
                <a:spcPts val="1200"/>
              </a:spcAft>
              <a:defRPr sz="1400" b="1">
                <a:solidFill>
                  <a:srgbClr val="182B49"/>
                </a:solidFill>
                <a:latin typeface="Arial"/>
              </a:defRPr>
            </a:pPr>
            <a:r>
              <a:t>•  Traditional Systems: </a:t>
            </a:r>
            <a:r>
              <a:rPr b="0">
                <a:solidFill>
                  <a:srgbClr val="333333"/>
                </a:solidFill>
              </a:rPr>
              <a:t>Analyze traditional medical systems including Ayurveda, Traditional Chinese Medicine, and Curanderismo.</a:t>
            </a:r>
          </a:p>
          <a:p>
            <a:pPr>
              <a:spcAft>
                <a:spcPts val="1200"/>
              </a:spcAft>
              <a:defRPr sz="1400" b="1">
                <a:solidFill>
                  <a:srgbClr val="182B49"/>
                </a:solidFill>
                <a:latin typeface="Arial"/>
              </a:defRPr>
            </a:pPr>
            <a:r>
              <a:t>•  Clinical Safety: </a:t>
            </a:r>
            <a:r>
              <a:rPr b="0">
                <a:solidFill>
                  <a:srgbClr val="333333"/>
                </a:solidFill>
              </a:rPr>
              <a:t>Evaluate clinical risks including herb-drug interactions and metabolic clearance shifts.</a:t>
            </a:r>
          </a:p>
          <a:p>
            <a:pPr>
              <a:spcAft>
                <a:spcPts val="1200"/>
              </a:spcAft>
              <a:defRPr sz="1400" b="1">
                <a:solidFill>
                  <a:srgbClr val="182B49"/>
                </a:solidFill>
                <a:latin typeface="Arial"/>
              </a:defRPr>
            </a:pPr>
            <a:r>
              <a:t>•  Inclusive Care: </a:t>
            </a:r>
            <a:r>
              <a:rPr b="0">
                <a:solidFill>
                  <a:srgbClr val="333333"/>
                </a:solidFill>
              </a:rPr>
              <a:t>Implement cross-cultural communication techniques using the clinical LEARN Framework.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MODULE 1: BIOLOGICAL VARIATIONS</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The Melanin Filter &amp; Vitamin D3 Synthesis</a:t>
            </a:r>
          </a:p>
        </p:txBody>
      </p:sp>
      <p:sp>
        <p:nvSpPr>
          <p:cNvPr id="4" name="TextBox 3"/>
          <p:cNvSpPr txBox="1"/>
          <p:nvPr/>
        </p:nvSpPr>
        <p:spPr>
          <a:xfrm>
            <a:off x="731520" y="2011680"/>
            <a:ext cx="3657600" cy="3657600"/>
          </a:xfrm>
          <a:prstGeom prst="rect">
            <a:avLst/>
          </a:prstGeom>
          <a:noFill/>
        </p:spPr>
        <p:txBody>
          <a:bodyPr wrap="square">
            <a:spAutoFit/>
          </a:bodyPr>
          <a:lstStyle/>
          <a:p>
            <a:pPr>
              <a:defRPr sz="6400" b="1">
                <a:solidFill>
                  <a:srgbClr val="4F6F52"/>
                </a:solidFill>
                <a:latin typeface="Georgia"/>
              </a:defRPr>
            </a:pPr>
            <a:r>
              <a:t>80-90%</a:t>
            </a:r>
          </a:p>
          <a:p>
            <a:pPr>
              <a:lnSpc>
                <a:spcPct val="120000"/>
              </a:lnSpc>
              <a:defRPr sz="1400">
                <a:solidFill>
                  <a:srgbClr val="333333"/>
                </a:solidFill>
                <a:latin typeface="Arial"/>
              </a:defRPr>
            </a:pPr>
            <a:r>
              <a:t>Reduction in the skin's capacity to synthesize Vitamin D3 from sunlight in highly melanated populations.</a:t>
            </a:r>
          </a:p>
        </p:txBody>
      </p:sp>
      <p:sp>
        <p:nvSpPr>
          <p:cNvPr id="5" name="TextBox 4"/>
          <p:cNvSpPr txBox="1"/>
          <p:nvPr/>
        </p:nvSpPr>
        <p:spPr>
          <a:xfrm>
            <a:off x="4754880" y="1828800"/>
            <a:ext cx="6675120" cy="4114800"/>
          </a:xfrm>
          <a:prstGeom prst="rect">
            <a:avLst/>
          </a:prstGeom>
          <a:noFill/>
        </p:spPr>
        <p:txBody>
          <a:bodyPr wrap="square">
            <a:spAutoFit/>
          </a:bodyPr>
          <a:lstStyle/>
          <a:p>
            <a:pPr>
              <a:spcAft>
                <a:spcPts val="400"/>
              </a:spcAft>
              <a:defRPr sz="1600" b="1">
                <a:solidFill>
                  <a:srgbClr val="182B49"/>
                </a:solidFill>
                <a:latin typeface="Georgia"/>
              </a:defRPr>
            </a:pPr>
            <a:r>
              <a:t>The Biological Mechanism</a:t>
            </a:r>
          </a:p>
          <a:p>
            <a:pPr>
              <a:lnSpc>
                <a:spcPct val="120000"/>
              </a:lnSpc>
              <a:defRPr sz="1300">
                <a:solidFill>
                  <a:srgbClr val="333333"/>
                </a:solidFill>
                <a:latin typeface="Arial"/>
              </a:defRPr>
            </a:pPr>
            <a:r>
              <a:t>High skin melanin density acts as a natural ultraviolet filter. While it safely protects against cellular sun damage, it significantly slows down the conversion of sunlight into active pre-vitamin D3.</a:t>
            </a:r>
          </a:p>
          <a:p>
            <a:pPr>
              <a:spcBef>
                <a:spcPts val="1400"/>
              </a:spcBef>
              <a:spcAft>
                <a:spcPts val="400"/>
              </a:spcAft>
              <a:defRPr sz="1600" b="1">
                <a:solidFill>
                  <a:srgbClr val="182B49"/>
                </a:solidFill>
                <a:latin typeface="Georgia"/>
              </a:defRPr>
            </a:pPr>
            <a:r>
              <a:t>The Clinical Blindspot</a:t>
            </a:r>
          </a:p>
          <a:p>
            <a:pPr>
              <a:lnSpc>
                <a:spcPct val="120000"/>
              </a:lnSpc>
              <a:defRPr sz="1300">
                <a:solidFill>
                  <a:srgbClr val="333333"/>
                </a:solidFill>
                <a:latin typeface="Arial"/>
              </a:defRPr>
            </a:pPr>
            <a:r>
              <a:t>Widespread vitamin deficiencies in Black, Hispanic, and Indigenous groups are frequently missed due to generic, uncalibrated clinical screening guidelines calibrated on lighter skin tones.</a:t>
            </a:r>
          </a:p>
          <a:p>
            <a:pPr>
              <a:spcBef>
                <a:spcPts val="1400"/>
              </a:spcBef>
              <a:spcAft>
                <a:spcPts val="400"/>
              </a:spcAft>
              <a:defRPr sz="1600" b="1">
                <a:solidFill>
                  <a:srgbClr val="182B49"/>
                </a:solidFill>
                <a:latin typeface="Georgia"/>
              </a:defRPr>
            </a:pPr>
            <a:r>
              <a:t>Systemic Health Disparities</a:t>
            </a:r>
          </a:p>
          <a:p>
            <a:pPr>
              <a:lnSpc>
                <a:spcPct val="120000"/>
              </a:lnSpc>
              <a:defRPr sz="1300">
                <a:solidFill>
                  <a:srgbClr val="333333"/>
                </a:solidFill>
                <a:latin typeface="Arial"/>
              </a:defRPr>
            </a:pPr>
            <a:r>
              <a:t>Chronic unaddressed deficiencies correlate directly with downstream health vulnerabilities, including poorer immune modulation, lower bone architecture resilience, and heightened cardiovascular risks.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MODULE 2: TRADITIONAL SYSTEMS</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Ayurveda: Bridging Heritage &amp; Cortisol Regulation</a:t>
            </a:r>
          </a:p>
        </p:txBody>
      </p:sp>
      <p:sp>
        <p:nvSpPr>
          <p:cNvPr id="4" name="TextBox 3"/>
          <p:cNvSpPr txBox="1"/>
          <p:nvPr/>
        </p:nvSpPr>
        <p:spPr>
          <a:xfrm>
            <a:off x="731520" y="1828800"/>
            <a:ext cx="10698480" cy="4114800"/>
          </a:xfrm>
          <a:prstGeom prst="rect">
            <a:avLst/>
          </a:prstGeom>
          <a:noFill/>
        </p:spPr>
        <p:txBody>
          <a:bodyPr wrap="square">
            <a:spAutoFit/>
          </a:bodyPr>
          <a:lstStyle/>
          <a:p>
            <a:pPr>
              <a:spcAft>
                <a:spcPts val="1400"/>
              </a:spcAft>
              <a:defRPr sz="2000" b="1">
                <a:solidFill>
                  <a:srgbClr val="4F6F52"/>
                </a:solidFill>
                <a:latin typeface="Georgia"/>
              </a:defRPr>
            </a:pPr>
            <a:r>
              <a:t>Botanical Profile: Ashwagandha (Withania somnifera)</a:t>
            </a:r>
          </a:p>
          <a:p>
            <a:pPr>
              <a:spcAft>
                <a:spcPts val="400"/>
              </a:spcAft>
              <a:defRPr sz="1600" b="1">
                <a:solidFill>
                  <a:srgbClr val="182B49"/>
                </a:solidFill>
                <a:latin typeface="Arial"/>
              </a:defRPr>
            </a:pPr>
            <a:r>
              <a:t>Traditional Framework: Rasayana Medicine</a:t>
            </a:r>
          </a:p>
          <a:p>
            <a:pPr>
              <a:spcAft>
                <a:spcPts val="1600"/>
              </a:spcAft>
              <a:defRPr sz="1400">
                <a:solidFill>
                  <a:srgbClr val="333333"/>
                </a:solidFill>
                <a:latin typeface="Arial"/>
              </a:defRPr>
            </a:pPr>
            <a:r>
              <a:t>In the Indian traditional system of Ayurveda, Ashwagandha is celebrated as a premier Rasayana—a select class of rejuvenating botanicals prescribed to restore vitality, enhance physical stamina, and counter severe depletion.</a:t>
            </a:r>
          </a:p>
          <a:p>
            <a:pPr>
              <a:spcAft>
                <a:spcPts val="400"/>
              </a:spcAft>
              <a:defRPr sz="1600" b="1">
                <a:solidFill>
                  <a:srgbClr val="182B49"/>
                </a:solidFill>
                <a:latin typeface="Arial"/>
              </a:defRPr>
            </a:pPr>
            <a:r>
              <a:t>Modern Scientific Validation: HPA Axis Modulation</a:t>
            </a:r>
          </a:p>
          <a:p>
            <a:pPr>
              <a:defRPr sz="1400">
                <a:solidFill>
                  <a:srgbClr val="333333"/>
                </a:solidFill>
                <a:latin typeface="Arial"/>
              </a:defRPr>
            </a:pPr>
            <a:r>
              <a:t>Contemporary clinical trials validate its role as an adaptogen. Mechanistically, it modulates the hypothalamic-pituitary-adrenal (HPA) axis, demonstrating a clear, measurable ability to downregulate elevated serum cortisol levels during chronic physiological stress.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MODULE 2: TRADITIONAL SYSTEMS</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Traditional Chinese Medicine: Immunological Defenses</a:t>
            </a:r>
          </a:p>
        </p:txBody>
      </p:sp>
      <p:sp>
        <p:nvSpPr>
          <p:cNvPr id="4" name="TextBox 3"/>
          <p:cNvSpPr txBox="1"/>
          <p:nvPr/>
        </p:nvSpPr>
        <p:spPr>
          <a:xfrm>
            <a:off x="731520" y="1828800"/>
            <a:ext cx="10698480" cy="4114800"/>
          </a:xfrm>
          <a:prstGeom prst="rect">
            <a:avLst/>
          </a:prstGeom>
          <a:noFill/>
        </p:spPr>
        <p:txBody>
          <a:bodyPr wrap="square">
            <a:spAutoFit/>
          </a:bodyPr>
          <a:lstStyle/>
          <a:p>
            <a:pPr>
              <a:spcAft>
                <a:spcPts val="1400"/>
              </a:spcAft>
              <a:defRPr sz="2000" b="1">
                <a:solidFill>
                  <a:srgbClr val="4F6F52"/>
                </a:solidFill>
                <a:latin typeface="Georgia"/>
              </a:defRPr>
            </a:pPr>
            <a:r>
              <a:t>Botanical Profile: Astragalus membranaceus</a:t>
            </a:r>
          </a:p>
          <a:p>
            <a:pPr>
              <a:spcAft>
                <a:spcPts val="400"/>
              </a:spcAft>
              <a:defRPr sz="1600" b="1">
                <a:solidFill>
                  <a:srgbClr val="182B49"/>
                </a:solidFill>
                <a:latin typeface="Arial"/>
              </a:defRPr>
            </a:pPr>
            <a:r>
              <a:t>Traditional Framework: Fortifying the Wei Qi</a:t>
            </a:r>
          </a:p>
          <a:p>
            <a:pPr>
              <a:spcAft>
                <a:spcPts val="1600"/>
              </a:spcAft>
              <a:defRPr sz="1400">
                <a:solidFill>
                  <a:srgbClr val="333333"/>
                </a:solidFill>
                <a:latin typeface="Arial"/>
              </a:defRPr>
            </a:pPr>
            <a:r>
              <a:t>In Traditional Chinese Medicine (TCM), Astragalus has been deployed for millennia to strengthen 'Wei Qi'—the subtle, protective shield circulating just beneath the skin that defends the body against external pathogen invasions like common colds.</a:t>
            </a:r>
          </a:p>
          <a:p>
            <a:pPr>
              <a:spcAft>
                <a:spcPts val="400"/>
              </a:spcAft>
              <a:defRPr sz="1600" b="1">
                <a:solidFill>
                  <a:srgbClr val="182B49"/>
                </a:solidFill>
                <a:latin typeface="Arial"/>
              </a:defRPr>
            </a:pPr>
            <a:r>
              <a:t>Modern Scientific Validation: Polysaccharide Activity</a:t>
            </a:r>
          </a:p>
          <a:p>
            <a:pPr>
              <a:defRPr sz="1400">
                <a:solidFill>
                  <a:srgbClr val="333333"/>
                </a:solidFill>
                <a:latin typeface="Arial"/>
              </a:defRPr>
            </a:pPr>
            <a:r>
              <a:t>Current biomedical research isolates dense concentrations of active polysaccharides within the plant's roots. These compounds are clinically shown to trigger immune responses, actively stimulating macrophage activity and driving up circulating T-cell counts.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MODULE 2: TRADITIONAL SYSTEMS</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Curanderismo: Integrative Trust through Folk Medicine</a:t>
            </a:r>
          </a:p>
        </p:txBody>
      </p:sp>
      <p:sp>
        <p:nvSpPr>
          <p:cNvPr id="4" name="TextBox 3"/>
          <p:cNvSpPr txBox="1"/>
          <p:nvPr/>
        </p:nvSpPr>
        <p:spPr>
          <a:xfrm>
            <a:off x="731520" y="1828800"/>
            <a:ext cx="10698480" cy="4114800"/>
          </a:xfrm>
          <a:prstGeom prst="rect">
            <a:avLst/>
          </a:prstGeom>
          <a:noFill/>
        </p:spPr>
        <p:txBody>
          <a:bodyPr wrap="square">
            <a:spAutoFit/>
          </a:bodyPr>
          <a:lstStyle/>
          <a:p>
            <a:pPr>
              <a:spcAft>
                <a:spcPts val="1400"/>
              </a:spcAft>
              <a:defRPr sz="2000" b="1">
                <a:solidFill>
                  <a:srgbClr val="4F6F52"/>
                </a:solidFill>
                <a:latin typeface="Georgia"/>
              </a:defRPr>
            </a:pPr>
            <a:r>
              <a:t>Botanical Profile: Manzanilla (Chamomile)</a:t>
            </a:r>
          </a:p>
          <a:p>
            <a:pPr>
              <a:spcAft>
                <a:spcPts val="400"/>
              </a:spcAft>
              <a:defRPr sz="1600" b="1">
                <a:solidFill>
                  <a:srgbClr val="182B49"/>
                </a:solidFill>
                <a:latin typeface="Arial"/>
              </a:defRPr>
            </a:pPr>
            <a:r>
              <a:t>Traditional Framework: Holistic Latino Folk Healing</a:t>
            </a:r>
          </a:p>
          <a:p>
            <a:pPr>
              <a:spcAft>
                <a:spcPts val="1600"/>
              </a:spcAft>
              <a:defRPr sz="1400">
                <a:solidFill>
                  <a:srgbClr val="333333"/>
                </a:solidFill>
                <a:latin typeface="Arial"/>
              </a:defRPr>
            </a:pPr>
            <a:r>
              <a:t>Manzanilla occupies a ubiquitous role in Curanderismo. It bypasses strict divisions between the physiological and psychological, being heavily utilized to treat acute digestive issues (colic, spasms) while simultaneously soothing emotional distress and anxiety.</a:t>
            </a:r>
          </a:p>
          <a:p>
            <a:pPr>
              <a:spcAft>
                <a:spcPts val="400"/>
              </a:spcAft>
              <a:defRPr sz="1600" b="1">
                <a:solidFill>
                  <a:srgbClr val="182B49"/>
                </a:solidFill>
                <a:latin typeface="Arial"/>
              </a:defRPr>
            </a:pPr>
            <a:r>
              <a:t>Clinical Competence Implication: Validating Remedies to Build Trust</a:t>
            </a:r>
          </a:p>
          <a:p>
            <a:pPr>
              <a:defRPr sz="1400">
                <a:solidFill>
                  <a:srgbClr val="333333"/>
                </a:solidFill>
                <a:latin typeface="Arial"/>
              </a:defRPr>
            </a:pPr>
            <a:r>
              <a:t>Rather than dismissing folk remedies as unscientific, a culturally competent clinician validates Manzanilla's established mild anti-inflammatory and carminative actions. Acknowledging this remedy bridges the care team and establishes profound clinical trust.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MODULE 3: SAFETY &amp; COMMUNICATION</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The Safety Challenge: Herb-Drug Interactions</a:t>
            </a:r>
          </a:p>
        </p:txBody>
      </p:sp>
      <p:sp>
        <p:nvSpPr>
          <p:cNvPr id="4" name="TextBox 3"/>
          <p:cNvSpPr txBox="1"/>
          <p:nvPr/>
        </p:nvSpPr>
        <p:spPr>
          <a:xfrm>
            <a:off x="731520" y="2011680"/>
            <a:ext cx="4114800" cy="3657600"/>
          </a:xfrm>
          <a:prstGeom prst="rect">
            <a:avLst/>
          </a:prstGeom>
          <a:noFill/>
        </p:spPr>
        <p:txBody>
          <a:bodyPr wrap="square">
            <a:spAutoFit/>
          </a:bodyPr>
          <a:lstStyle/>
          <a:p>
            <a:pPr>
              <a:spcAft>
                <a:spcPts val="1200"/>
              </a:spcAft>
              <a:defRPr sz="2400" b="1">
                <a:solidFill>
                  <a:srgbClr val="B43232"/>
                </a:solidFill>
                <a:latin typeface="Georgia"/>
              </a:defRPr>
            </a:pPr>
            <a:r>
              <a:t>Natural ≠ Safe</a:t>
            </a:r>
          </a:p>
          <a:p>
            <a:pPr>
              <a:lnSpc>
                <a:spcPct val="130000"/>
              </a:lnSpc>
              <a:defRPr sz="1400">
                <a:solidFill>
                  <a:srgbClr val="333333"/>
                </a:solidFill>
                <a:latin typeface="Arial"/>
              </a:defRPr>
            </a:pPr>
            <a:r>
              <a:t>A core clinical competency is educating patients that botanical origins do not preclude complex biochemical interactions. Many traditional remedies alter identical enzymatic pathways utilized by standard pharmaceuticals.</a:t>
            </a:r>
          </a:p>
        </p:txBody>
      </p:sp>
      <p:sp>
        <p:nvSpPr>
          <p:cNvPr id="5" name="TextBox 4"/>
          <p:cNvSpPr txBox="1"/>
          <p:nvPr/>
        </p:nvSpPr>
        <p:spPr>
          <a:xfrm>
            <a:off x="5303520" y="1828800"/>
            <a:ext cx="6217920" cy="4114800"/>
          </a:xfrm>
          <a:prstGeom prst="rect">
            <a:avLst/>
          </a:prstGeom>
          <a:noFill/>
        </p:spPr>
        <p:txBody>
          <a:bodyPr wrap="square">
            <a:spAutoFit/>
          </a:bodyPr>
          <a:lstStyle/>
          <a:p>
            <a:pPr>
              <a:spcAft>
                <a:spcPts val="1000"/>
              </a:spcAft>
              <a:defRPr sz="1800" b="1">
                <a:solidFill>
                  <a:srgbClr val="182B49"/>
                </a:solidFill>
                <a:latin typeface="Georgia"/>
              </a:defRPr>
            </a:pPr>
            <a:r>
              <a:t>The CYP3A4 Pathway Clearance Window</a:t>
            </a:r>
          </a:p>
          <a:p>
            <a:pPr>
              <a:spcAft>
                <a:spcPts val="800"/>
              </a:spcAft>
              <a:defRPr sz="1400" b="1">
                <a:solidFill>
                  <a:srgbClr val="182B49"/>
                </a:solidFill>
              </a:defRPr>
            </a:pPr>
            <a:r>
              <a:t>• Mechanism:</a:t>
            </a:r>
            <a:r>
              <a:rPr b="0">
                <a:solidFill>
                  <a:srgbClr val="333333"/>
                </a:solidFill>
              </a:rPr>
              <a:t> Popular traditional remedies like St. John's Wort act as potent inducers of the liver's Cytochrome P450 3A4 (CYP3A4) enzyme system.</a:t>
            </a:r>
          </a:p>
          <a:p>
            <a:pPr>
              <a:spcAft>
                <a:spcPts val="800"/>
              </a:spcAft>
              <a:defRPr sz="1400" b="1">
                <a:solidFill>
                  <a:srgbClr val="182B49"/>
                </a:solidFill>
              </a:defRPr>
            </a:pPr>
            <a:r>
              <a:t>• Consequences:</a:t>
            </a:r>
            <a:r>
              <a:rPr b="0">
                <a:solidFill>
                  <a:srgbClr val="333333"/>
                </a:solidFill>
              </a:rPr>
              <a:t> This hyper-induction rapidly accelerates the metabolic clearance of critical, narrow-therapeutic-index prescription medications (e.g., anticoagulants, oral contraceptives, immunosuppressants).</a:t>
            </a:r>
          </a:p>
          <a:p>
            <a:pPr>
              <a:defRPr sz="1400" b="1">
                <a:solidFill>
                  <a:srgbClr val="182B49"/>
                </a:solidFill>
              </a:defRPr>
            </a:pPr>
            <a:r>
              <a:t>• Clinical Outcome:</a:t>
            </a:r>
            <a:r>
              <a:rPr b="0">
                <a:solidFill>
                  <a:srgbClr val="333333"/>
                </a:solidFill>
              </a:rPr>
              <a:t> The active life-saving pharmaceuticals are cleared out before achieving therapy thresholds, rendering standard treatment completely ineffective.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MODULE 3: SAFETY &amp; COMMUNICATION</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The LEARN Framework: Cross-Cultural Dialogues</a:t>
            </a:r>
          </a:p>
        </p:txBody>
      </p:sp>
      <p:sp>
        <p:nvSpPr>
          <p:cNvPr id="4" name="TextBox 3"/>
          <p:cNvSpPr txBox="1"/>
          <p:nvPr/>
        </p:nvSpPr>
        <p:spPr>
          <a:xfrm>
            <a:off x="731520" y="1463040"/>
            <a:ext cx="10698480" cy="365760"/>
          </a:xfrm>
          <a:prstGeom prst="rect">
            <a:avLst/>
          </a:prstGeom>
          <a:noFill/>
        </p:spPr>
        <p:txBody>
          <a:bodyPr wrap="square">
            <a:spAutoFit/>
          </a:bodyPr>
          <a:lstStyle/>
          <a:p>
            <a:pPr>
              <a:defRPr sz="1400" i="1">
                <a:solidFill>
                  <a:srgbClr val="333333"/>
                </a:solidFill>
                <a:latin typeface="Arial"/>
              </a:defRPr>
            </a:pPr>
            <a:r>
              <a:t>Shifting from judgmental boundaries to collaborative, open clinical inquiry:</a:t>
            </a:r>
          </a:p>
        </p:txBody>
      </p:sp>
      <p:sp>
        <p:nvSpPr>
          <p:cNvPr id="5" name="TextBox 4"/>
          <p:cNvSpPr txBox="1"/>
          <p:nvPr/>
        </p:nvSpPr>
        <p:spPr>
          <a:xfrm>
            <a:off x="731520" y="2011680"/>
            <a:ext cx="10698480" cy="4389120"/>
          </a:xfrm>
          <a:prstGeom prst="rect">
            <a:avLst/>
          </a:prstGeom>
          <a:noFill/>
        </p:spPr>
        <p:txBody>
          <a:bodyPr wrap="square">
            <a:spAutoFit/>
          </a:bodyPr>
          <a:lstStyle/>
          <a:p>
            <a:pPr>
              <a:spcAft>
                <a:spcPts val="800"/>
              </a:spcAft>
              <a:defRPr sz="1300" b="1">
                <a:solidFill>
                  <a:srgbClr val="182B49"/>
                </a:solidFill>
                <a:latin typeface="Arial"/>
              </a:defRPr>
            </a:pPr>
            <a:r>
              <a:t>【 L 】  Listen with Empathy — </a:t>
            </a:r>
            <a:r>
              <a:rPr b="0">
                <a:solidFill>
                  <a:srgbClr val="333333"/>
                </a:solidFill>
              </a:rPr>
              <a:t>Gather the patient's personal perception of their health challenge, symptoms, and favorite remedies without premature interruption.</a:t>
            </a:r>
          </a:p>
          <a:p>
            <a:pPr>
              <a:spcAft>
                <a:spcPts val="800"/>
              </a:spcAft>
              <a:defRPr sz="1300" b="1">
                <a:solidFill>
                  <a:srgbClr val="182B49"/>
                </a:solidFill>
                <a:latin typeface="Arial"/>
              </a:defRPr>
            </a:pPr>
            <a:r>
              <a:t>【 E 】  Explain Clinical Views — </a:t>
            </a:r>
            <a:r>
              <a:rPr b="0">
                <a:solidFill>
                  <a:srgbClr val="333333"/>
                </a:solidFill>
              </a:rPr>
              <a:t>Clearly lay out the biomedical assessment, safety boundaries, and reasoning without descending into complex medical jargon.</a:t>
            </a:r>
          </a:p>
          <a:p>
            <a:pPr>
              <a:spcAft>
                <a:spcPts val="800"/>
              </a:spcAft>
              <a:defRPr sz="1300" b="1">
                <a:solidFill>
                  <a:srgbClr val="182B49"/>
                </a:solidFill>
                <a:latin typeface="Arial"/>
              </a:defRPr>
            </a:pPr>
            <a:r>
              <a:t>【 A 】  Acknowledge Variations — </a:t>
            </a:r>
            <a:r>
              <a:rPr b="0">
                <a:solidFill>
                  <a:srgbClr val="333333"/>
                </a:solidFill>
              </a:rPr>
              <a:t>Validate and explicitly respect the conceptual differences and intersections between traditional medicine and Western care models.</a:t>
            </a:r>
          </a:p>
          <a:p>
            <a:pPr>
              <a:spcAft>
                <a:spcPts val="800"/>
              </a:spcAft>
              <a:defRPr sz="1300" b="1">
                <a:solidFill>
                  <a:srgbClr val="182B49"/>
                </a:solidFill>
                <a:latin typeface="Arial"/>
              </a:defRPr>
            </a:pPr>
            <a:r>
              <a:t>【 R 】  Recommend Safe Routes — </a:t>
            </a:r>
            <a:r>
              <a:rPr b="0">
                <a:solidFill>
                  <a:srgbClr val="333333"/>
                </a:solidFill>
              </a:rPr>
              <a:t>Propose highly targeted, scientifically sound nutritional pathways that intentionally account for cultural parameters.</a:t>
            </a:r>
          </a:p>
          <a:p>
            <a:pPr>
              <a:spcAft>
                <a:spcPts val="800"/>
              </a:spcAft>
              <a:defRPr sz="1300" b="1">
                <a:solidFill>
                  <a:srgbClr val="182B49"/>
                </a:solidFill>
                <a:latin typeface="Arial"/>
              </a:defRPr>
            </a:pPr>
            <a:r>
              <a:t>【 N 】  Negotiate Integrated Plans — </a:t>
            </a:r>
            <a:r>
              <a:rPr b="0">
                <a:solidFill>
                  <a:srgbClr val="333333"/>
                </a:solidFill>
              </a:rPr>
              <a:t>Partner hand-in-hand with the patient to build an agreed-upon, safe treatment protocol that integrates heritage validation.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STUDENT REFERENCE GUIDE</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Clinical Reference: Micronutrients &amp; Botanicals</a:t>
            </a:r>
          </a:p>
        </p:txBody>
      </p:sp>
      <p:graphicFrame>
        <p:nvGraphicFramePr>
          <p:cNvPr id="4" name="Table 3"/>
          <p:cNvGraphicFramePr>
            <a:graphicFrameLocks noGrp="1"/>
          </p:cNvGraphicFramePr>
          <p:nvPr/>
        </p:nvGraphicFramePr>
        <p:xfrm>
          <a:off x="731520" y="1554480"/>
          <a:ext cx="10728655" cy="438912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3474720">
                  <a:extLst>
                    <a:ext uri="{9D8B030D-6E8A-4147-A177-3AD203B41FA5}">
                      <a16:colId xmlns:a16="http://schemas.microsoft.com/office/drawing/2014/main" val="20002"/>
                    </a:ext>
                  </a:extLst>
                </a:gridCol>
                <a:gridCol w="2956255">
                  <a:extLst>
                    <a:ext uri="{9D8B030D-6E8A-4147-A177-3AD203B41FA5}">
                      <a16:colId xmlns:a16="http://schemas.microsoft.com/office/drawing/2014/main" val="20003"/>
                    </a:ext>
                  </a:extLst>
                </a:gridCol>
              </a:tblGrid>
              <a:tr h="877824">
                <a:tc>
                  <a:txBody>
                    <a:bodyPr/>
                    <a:lstStyle/>
                    <a:p>
                      <a:pPr algn="l">
                        <a:defRPr sz="1300" b="1">
                          <a:solidFill>
                            <a:srgbClr val="FFFFFF"/>
                          </a:solidFill>
                          <a:latin typeface="Georgia"/>
                        </a:defRPr>
                      </a:pPr>
                      <a:r>
                        <a:t>Nutrient / Herb</a:t>
                      </a:r>
                    </a:p>
                  </a:txBody>
                  <a:tcPr>
                    <a:solidFill>
                      <a:srgbClr val="182B49"/>
                    </a:solidFill>
                  </a:tcPr>
                </a:tc>
                <a:tc>
                  <a:txBody>
                    <a:bodyPr/>
                    <a:lstStyle/>
                    <a:p>
                      <a:pPr algn="l">
                        <a:defRPr sz="1300" b="1">
                          <a:solidFill>
                            <a:srgbClr val="FFFFFF"/>
                          </a:solidFill>
                          <a:latin typeface="Georgia"/>
                        </a:defRPr>
                      </a:pPr>
                      <a:r>
                        <a:t>Cultural Context</a:t>
                      </a:r>
                    </a:p>
                  </a:txBody>
                  <a:tcPr>
                    <a:solidFill>
                      <a:srgbClr val="182B49"/>
                    </a:solidFill>
                  </a:tcPr>
                </a:tc>
                <a:tc>
                  <a:txBody>
                    <a:bodyPr/>
                    <a:lstStyle/>
                    <a:p>
                      <a:pPr algn="l">
                        <a:defRPr sz="1300" b="1">
                          <a:solidFill>
                            <a:srgbClr val="FFFFFF"/>
                          </a:solidFill>
                          <a:latin typeface="Georgia"/>
                        </a:defRPr>
                      </a:pPr>
                      <a:r>
                        <a:t>Clinical Considerations</a:t>
                      </a:r>
                    </a:p>
                  </a:txBody>
                  <a:tcPr>
                    <a:solidFill>
                      <a:srgbClr val="182B49"/>
                    </a:solidFill>
                  </a:tcPr>
                </a:tc>
                <a:tc>
                  <a:txBody>
                    <a:bodyPr/>
                    <a:lstStyle/>
                    <a:p>
                      <a:pPr algn="l">
                        <a:defRPr sz="1300" b="1">
                          <a:solidFill>
                            <a:srgbClr val="FFFFFF"/>
                          </a:solidFill>
                          <a:latin typeface="Georgia"/>
                        </a:defRPr>
                      </a:pPr>
                      <a:r>
                        <a:t>Safety &amp; Interactions</a:t>
                      </a:r>
                    </a:p>
                  </a:txBody>
                  <a:tcPr>
                    <a:solidFill>
                      <a:srgbClr val="182B49"/>
                    </a:solidFill>
                  </a:tcPr>
                </a:tc>
                <a:extLst>
                  <a:ext uri="{0D108BD9-81ED-4DB2-BD59-A6C34878D82A}">
                    <a16:rowId xmlns:a16="http://schemas.microsoft.com/office/drawing/2014/main" val="10000"/>
                  </a:ext>
                </a:extLst>
              </a:tr>
              <a:tr h="877824">
                <a:tc>
                  <a:txBody>
                    <a:bodyPr/>
                    <a:lstStyle/>
                    <a:p>
                      <a:pPr>
                        <a:defRPr sz="1100">
                          <a:solidFill>
                            <a:srgbClr val="333333"/>
                          </a:solidFill>
                          <a:latin typeface="Arial"/>
                        </a:defRPr>
                      </a:pPr>
                      <a:r>
                        <a:t>Vitamin D</a:t>
                      </a:r>
                    </a:p>
                  </a:txBody>
                  <a:tcPr>
                    <a:solidFill>
                      <a:srgbClr val="F0F2F0"/>
                    </a:solidFill>
                  </a:tcPr>
                </a:tc>
                <a:tc>
                  <a:txBody>
                    <a:bodyPr/>
                    <a:lstStyle/>
                    <a:p>
                      <a:pPr>
                        <a:defRPr sz="1100">
                          <a:solidFill>
                            <a:srgbClr val="333333"/>
                          </a:solidFill>
                          <a:latin typeface="Arial"/>
                        </a:defRPr>
                      </a:pPr>
                      <a:r>
                        <a:t>Widespread deficiency risks in highly melanated populations due to UV blocking; missed by standard templates.</a:t>
                      </a:r>
                    </a:p>
                  </a:txBody>
                  <a:tcPr>
                    <a:solidFill>
                      <a:srgbClr val="F0F2F0"/>
                    </a:solidFill>
                  </a:tcPr>
                </a:tc>
                <a:tc>
                  <a:txBody>
                    <a:bodyPr/>
                    <a:lstStyle/>
                    <a:p>
                      <a:pPr>
                        <a:defRPr sz="1100">
                          <a:solidFill>
                            <a:srgbClr val="333333"/>
                          </a:solidFill>
                          <a:latin typeface="Arial"/>
                        </a:defRPr>
                      </a:pPr>
                      <a:r>
                        <a:t>Essential for dense bone architecture, cellular health, system-wide immune modulation, and mood.</a:t>
                      </a:r>
                    </a:p>
                  </a:txBody>
                  <a:tcPr>
                    <a:solidFill>
                      <a:srgbClr val="F0F2F0"/>
                    </a:solidFill>
                  </a:tcPr>
                </a:tc>
                <a:tc>
                  <a:txBody>
                    <a:bodyPr/>
                    <a:lstStyle/>
                    <a:p>
                      <a:pPr>
                        <a:defRPr sz="1100">
                          <a:solidFill>
                            <a:srgbClr val="333333"/>
                          </a:solidFill>
                          <a:latin typeface="Arial"/>
                        </a:defRPr>
                      </a:pPr>
                      <a:r>
                        <a:t>Risk of hypercalcemia if over-supplemented without checking serum 25(OH)D levels.</a:t>
                      </a:r>
                    </a:p>
                  </a:txBody>
                  <a:tcPr>
                    <a:solidFill>
                      <a:srgbClr val="F0F2F0"/>
                    </a:solidFill>
                  </a:tcPr>
                </a:tc>
                <a:extLst>
                  <a:ext uri="{0D108BD9-81ED-4DB2-BD59-A6C34878D82A}">
                    <a16:rowId xmlns:a16="http://schemas.microsoft.com/office/drawing/2014/main" val="10001"/>
                  </a:ext>
                </a:extLst>
              </a:tr>
              <a:tr h="877824">
                <a:tc>
                  <a:txBody>
                    <a:bodyPr/>
                    <a:lstStyle/>
                    <a:p>
                      <a:pPr>
                        <a:defRPr sz="1100">
                          <a:solidFill>
                            <a:srgbClr val="333333"/>
                          </a:solidFill>
                          <a:latin typeface="Arial"/>
                        </a:defRPr>
                      </a:pPr>
                      <a:r>
                        <a:t>Ashwagandha</a:t>
                      </a:r>
                    </a:p>
                  </a:txBody>
                  <a:tcPr>
                    <a:solidFill>
                      <a:srgbClr val="FFFFFF"/>
                    </a:solidFill>
                  </a:tcPr>
                </a:tc>
                <a:tc>
                  <a:txBody>
                    <a:bodyPr/>
                    <a:lstStyle/>
                    <a:p>
                      <a:pPr>
                        <a:defRPr sz="1100">
                          <a:solidFill>
                            <a:srgbClr val="333333"/>
                          </a:solidFill>
                          <a:latin typeface="Arial"/>
                        </a:defRPr>
                      </a:pPr>
                      <a:r>
                        <a:t>Central Ayurvedic Rasayana botanical formula utilized heavily to rebuild physical stamina and counter vitality loss.</a:t>
                      </a:r>
                    </a:p>
                  </a:txBody>
                  <a:tcPr>
                    <a:solidFill>
                      <a:srgbClr val="FFFFFF"/>
                    </a:solidFill>
                  </a:tcPr>
                </a:tc>
                <a:tc>
                  <a:txBody>
                    <a:bodyPr/>
                    <a:lstStyle/>
                    <a:p>
                      <a:pPr>
                        <a:defRPr sz="1100">
                          <a:solidFill>
                            <a:srgbClr val="333333"/>
                          </a:solidFill>
                          <a:latin typeface="Arial"/>
                        </a:defRPr>
                      </a:pPr>
                      <a:r>
                        <a:t>Functions dynamically as an adaptogen; clinically proven to regulate severe cortisol shifts via the HPA axis.</a:t>
                      </a:r>
                    </a:p>
                  </a:txBody>
                  <a:tcPr>
                    <a:solidFill>
                      <a:srgbClr val="FFFFFF"/>
                    </a:solidFill>
                  </a:tcPr>
                </a:tc>
                <a:tc>
                  <a:txBody>
                    <a:bodyPr/>
                    <a:lstStyle/>
                    <a:p>
                      <a:pPr>
                        <a:defRPr sz="1100">
                          <a:solidFill>
                            <a:srgbClr val="333333"/>
                          </a:solidFill>
                          <a:latin typeface="Arial"/>
                        </a:defRPr>
                      </a:pPr>
                      <a:r>
                        <a:t>May potentiate central sedatives, clear thyroid hormones, or counteract immunosuppressants.</a:t>
                      </a:r>
                    </a:p>
                  </a:txBody>
                  <a:tcPr>
                    <a:solidFill>
                      <a:srgbClr val="FFFFFF"/>
                    </a:solidFill>
                  </a:tcPr>
                </a:tc>
                <a:extLst>
                  <a:ext uri="{0D108BD9-81ED-4DB2-BD59-A6C34878D82A}">
                    <a16:rowId xmlns:a16="http://schemas.microsoft.com/office/drawing/2014/main" val="10002"/>
                  </a:ext>
                </a:extLst>
              </a:tr>
              <a:tr h="877824">
                <a:tc>
                  <a:txBody>
                    <a:bodyPr/>
                    <a:lstStyle/>
                    <a:p>
                      <a:pPr>
                        <a:defRPr sz="1100">
                          <a:solidFill>
                            <a:srgbClr val="333333"/>
                          </a:solidFill>
                          <a:latin typeface="Arial"/>
                        </a:defRPr>
                      </a:pPr>
                      <a:r>
                        <a:t>Astragalus</a:t>
                      </a:r>
                    </a:p>
                  </a:txBody>
                  <a:tcPr>
                    <a:solidFill>
                      <a:srgbClr val="F0F2F0"/>
                    </a:solidFill>
                  </a:tcPr>
                </a:tc>
                <a:tc>
                  <a:txBody>
                    <a:bodyPr/>
                    <a:lstStyle/>
                    <a:p>
                      <a:pPr>
                        <a:defRPr sz="1100">
                          <a:solidFill>
                            <a:srgbClr val="333333"/>
                          </a:solidFill>
                          <a:latin typeface="Arial"/>
                        </a:defRPr>
                      </a:pPr>
                      <a:r>
                        <a:t>High-priority root in Traditional Chinese Medicine deployed to fortify protective barriers ('Wei Qi').</a:t>
                      </a:r>
                    </a:p>
                  </a:txBody>
                  <a:tcPr>
                    <a:solidFill>
                      <a:srgbClr val="F0F2F0"/>
                    </a:solidFill>
                  </a:tcPr>
                </a:tc>
                <a:tc>
                  <a:txBody>
                    <a:bodyPr/>
                    <a:lstStyle/>
                    <a:p>
                      <a:pPr>
                        <a:defRPr sz="1100">
                          <a:solidFill>
                            <a:srgbClr val="333333"/>
                          </a:solidFill>
                          <a:latin typeface="Arial"/>
                        </a:defRPr>
                      </a:pPr>
                      <a:r>
                        <a:t>Rich in targeted polysaccharides that actively drive macrophage activity and boost T-cell counts.</a:t>
                      </a:r>
                    </a:p>
                  </a:txBody>
                  <a:tcPr>
                    <a:solidFill>
                      <a:srgbClr val="F0F2F0"/>
                    </a:solidFill>
                  </a:tcPr>
                </a:tc>
                <a:tc>
                  <a:txBody>
                    <a:bodyPr/>
                    <a:lstStyle/>
                    <a:p>
                      <a:pPr>
                        <a:defRPr sz="1100">
                          <a:solidFill>
                            <a:srgbClr val="333333"/>
                          </a:solidFill>
                          <a:latin typeface="Arial"/>
                        </a:defRPr>
                      </a:pPr>
                      <a:r>
                        <a:t>Implicated in counteracting clinical immunosuppressive therapies (e.g., systemic corticosteroids).</a:t>
                      </a:r>
                    </a:p>
                  </a:txBody>
                  <a:tcPr>
                    <a:solidFill>
                      <a:srgbClr val="F0F2F0"/>
                    </a:solidFill>
                  </a:tcPr>
                </a:tc>
                <a:extLst>
                  <a:ext uri="{0D108BD9-81ED-4DB2-BD59-A6C34878D82A}">
                    <a16:rowId xmlns:a16="http://schemas.microsoft.com/office/drawing/2014/main" val="10003"/>
                  </a:ext>
                </a:extLst>
              </a:tr>
              <a:tr h="877824">
                <a:tc>
                  <a:txBody>
                    <a:bodyPr/>
                    <a:lstStyle/>
                    <a:p>
                      <a:pPr>
                        <a:defRPr sz="1100">
                          <a:solidFill>
                            <a:srgbClr val="333333"/>
                          </a:solidFill>
                          <a:latin typeface="Arial"/>
                        </a:defRPr>
                      </a:pPr>
                      <a:r>
                        <a:t>Manzanilla</a:t>
                      </a:r>
                      <a:br/>
                      <a:r>
                        <a:t>(Chamomile)</a:t>
                      </a:r>
                    </a:p>
                  </a:txBody>
                  <a:tcPr>
                    <a:solidFill>
                      <a:srgbClr val="FFFFFF"/>
                    </a:solidFill>
                  </a:tcPr>
                </a:tc>
                <a:tc>
                  <a:txBody>
                    <a:bodyPr/>
                    <a:lstStyle/>
                    <a:p>
                      <a:pPr>
                        <a:defRPr sz="1100">
                          <a:solidFill>
                            <a:srgbClr val="333333"/>
                          </a:solidFill>
                          <a:latin typeface="Arial"/>
                        </a:defRPr>
                      </a:pPr>
                      <a:r>
                        <a:t>Deeply integrated into Latino folk medicine (Curanderismo) for multi-system digestive relief and stress control.</a:t>
                      </a:r>
                    </a:p>
                  </a:txBody>
                  <a:tcPr>
                    <a:solidFill>
                      <a:srgbClr val="FFFFFF"/>
                    </a:solidFill>
                  </a:tcPr>
                </a:tc>
                <a:tc>
                  <a:txBody>
                    <a:bodyPr/>
                    <a:lstStyle/>
                    <a:p>
                      <a:pPr>
                        <a:defRPr sz="1100">
                          <a:solidFill>
                            <a:srgbClr val="333333"/>
                          </a:solidFill>
                          <a:latin typeface="Arial"/>
                        </a:defRPr>
                      </a:pPr>
                      <a:r>
                        <a:t>Exhibits mild sedative, target anti-inflammatory, and gentle carminative activities.</a:t>
                      </a:r>
                    </a:p>
                  </a:txBody>
                  <a:tcPr>
                    <a:solidFill>
                      <a:srgbClr val="FFFFFF"/>
                    </a:solidFill>
                  </a:tcPr>
                </a:tc>
                <a:tc>
                  <a:txBody>
                    <a:bodyPr/>
                    <a:lstStyle/>
                    <a:p>
                      <a:pPr>
                        <a:defRPr sz="1100">
                          <a:solidFill>
                            <a:srgbClr val="333333"/>
                          </a:solidFill>
                          <a:latin typeface="Arial"/>
                        </a:defRPr>
                      </a:pPr>
                      <a:r>
                        <a:t>Rare allergic cross-reactivity risks within the broader Asteraceae (ragweed) plant family.</a:t>
                      </a:r>
                    </a:p>
                  </a:txBody>
                  <a:tcPr>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7F4"/>
        </a:solidFill>
        <a:effectLst/>
      </p:bgPr>
    </p:bg>
    <p:spTree>
      <p:nvGrpSpPr>
        <p:cNvPr id="1" name=""/>
        <p:cNvGrpSpPr/>
        <p:nvPr/>
      </p:nvGrpSpPr>
      <p:grpSpPr>
        <a:xfrm>
          <a:off x="0" y="0"/>
          <a:ext cx="0" cy="0"/>
          <a:chOff x="0" y="0"/>
          <a:chExt cx="0" cy="0"/>
        </a:xfrm>
      </p:grpSpPr>
      <p:sp>
        <p:nvSpPr>
          <p:cNvPr id="2" name="TextBox 1"/>
          <p:cNvSpPr txBox="1"/>
          <p:nvPr/>
        </p:nvSpPr>
        <p:spPr>
          <a:xfrm>
            <a:off x="731520" y="365760"/>
            <a:ext cx="10698480" cy="365760"/>
          </a:xfrm>
          <a:prstGeom prst="rect">
            <a:avLst/>
          </a:prstGeom>
          <a:noFill/>
        </p:spPr>
        <p:txBody>
          <a:bodyPr wrap="square">
            <a:spAutoFit/>
          </a:bodyPr>
          <a:lstStyle/>
          <a:p>
            <a:pPr>
              <a:defRPr sz="1000" b="1">
                <a:solidFill>
                  <a:srgbClr val="4F6F52"/>
                </a:solidFill>
                <a:latin typeface="Georgia"/>
              </a:defRPr>
            </a:pPr>
            <a:r>
              <a:t>WORKSHOP EXERCISE</a:t>
            </a:r>
          </a:p>
        </p:txBody>
      </p:sp>
      <p:sp>
        <p:nvSpPr>
          <p:cNvPr id="3" name="TextBox 2"/>
          <p:cNvSpPr txBox="1"/>
          <p:nvPr/>
        </p:nvSpPr>
        <p:spPr>
          <a:xfrm>
            <a:off x="731520" y="640080"/>
            <a:ext cx="10698480" cy="731520"/>
          </a:xfrm>
          <a:prstGeom prst="rect">
            <a:avLst/>
          </a:prstGeom>
          <a:noFill/>
        </p:spPr>
        <p:txBody>
          <a:bodyPr wrap="square" tIns="0" bIns="0">
            <a:spAutoFit/>
          </a:bodyPr>
          <a:lstStyle/>
          <a:p>
            <a:pPr>
              <a:defRPr sz="2800" b="1">
                <a:solidFill>
                  <a:srgbClr val="182B49"/>
                </a:solidFill>
                <a:latin typeface="Georgia"/>
              </a:defRPr>
            </a:pPr>
            <a:r>
              <a:t>Case Study: Clinical Application</a:t>
            </a:r>
          </a:p>
        </p:txBody>
      </p:sp>
      <p:sp>
        <p:nvSpPr>
          <p:cNvPr id="4" name="TextBox 3"/>
          <p:cNvSpPr txBox="1"/>
          <p:nvPr/>
        </p:nvSpPr>
        <p:spPr>
          <a:xfrm>
            <a:off x="731520" y="1645920"/>
            <a:ext cx="5029200" cy="4389120"/>
          </a:xfrm>
          <a:prstGeom prst="rect">
            <a:avLst/>
          </a:prstGeom>
          <a:noFill/>
        </p:spPr>
        <p:txBody>
          <a:bodyPr wrap="square">
            <a:spAutoFit/>
          </a:bodyPr>
          <a:lstStyle/>
          <a:p>
            <a:pPr>
              <a:spcAft>
                <a:spcPts val="1000"/>
              </a:spcAft>
              <a:defRPr sz="1800" b="1">
                <a:solidFill>
                  <a:srgbClr val="4F6F52"/>
                </a:solidFill>
                <a:latin typeface="Georgia"/>
              </a:defRPr>
            </a:pPr>
            <a:r>
              <a:t>Patient Scenario</a:t>
            </a:r>
          </a:p>
          <a:p>
            <a:pPr>
              <a:lnSpc>
                <a:spcPct val="120000"/>
              </a:lnSpc>
              <a:defRPr sz="1300">
                <a:solidFill>
                  <a:srgbClr val="333333"/>
                </a:solidFill>
                <a:latin typeface="Arial"/>
              </a:defRPr>
            </a:pPr>
            <a:r>
              <a:t>A 42-year-old female patient of South Asian descent presents with persistent full-body fatigue, muscle aches, and high perceived stress levels.</a:t>
            </a:r>
            <a:br/>
            <a:br/>
            <a:r>
              <a:t>• Laboratory Results: Serum 25(OH)D is severely deficient at 14 ng/mL.</a:t>
            </a:r>
            <a:br/>
            <a:br/>
            <a:r>
              <a:t>• Current Self-Care: She notes her family recently provided a traditional Ayurvedic botanical formula containing Ashwagandha to help manage her extreme daily stress levels.</a:t>
            </a:r>
          </a:p>
        </p:txBody>
      </p:sp>
      <p:sp>
        <p:nvSpPr>
          <p:cNvPr id="5" name="TextBox 4"/>
          <p:cNvSpPr txBox="1"/>
          <p:nvPr/>
        </p:nvSpPr>
        <p:spPr>
          <a:xfrm>
            <a:off x="6217920" y="1645920"/>
            <a:ext cx="5212080" cy="4389120"/>
          </a:xfrm>
          <a:prstGeom prst="rect">
            <a:avLst/>
          </a:prstGeom>
          <a:noFill/>
        </p:spPr>
        <p:txBody>
          <a:bodyPr wrap="square">
            <a:spAutoFit/>
          </a:bodyPr>
          <a:lstStyle/>
          <a:p>
            <a:pPr>
              <a:spcAft>
                <a:spcPts val="1000"/>
              </a:spcAft>
              <a:defRPr sz="1800" b="1">
                <a:solidFill>
                  <a:srgbClr val="182B49"/>
                </a:solidFill>
                <a:latin typeface="Georgia"/>
              </a:defRPr>
            </a:pPr>
            <a:r>
              <a:t>Workshop Discussion Prompts</a:t>
            </a:r>
          </a:p>
          <a:p>
            <a:pPr>
              <a:spcAft>
                <a:spcPts val="400"/>
              </a:spcAft>
              <a:defRPr sz="1400" b="1">
                <a:solidFill>
                  <a:srgbClr val="182B49"/>
                </a:solidFill>
                <a:latin typeface="Arial"/>
              </a:defRPr>
            </a:pPr>
            <a:r>
              <a:t>Question 1: Biological Presentation</a:t>
            </a:r>
          </a:p>
          <a:p>
            <a:pPr>
              <a:spcAft>
                <a:spcPts val="1600"/>
              </a:spcAft>
              <a:defRPr sz="1200">
                <a:solidFill>
                  <a:srgbClr val="333333"/>
                </a:solidFill>
                <a:latin typeface="Arial"/>
              </a:defRPr>
            </a:pPr>
            <a:r>
              <a:t>How do her cultural background, lifestyle habits, and skin pigmentation factor directly into her specific physiological presentation and deep Vitamin D deficiency?</a:t>
            </a:r>
          </a:p>
          <a:p>
            <a:pPr>
              <a:spcAft>
                <a:spcPts val="400"/>
              </a:spcAft>
              <a:defRPr sz="1400" b="1">
                <a:solidFill>
                  <a:srgbClr val="182B49"/>
                </a:solidFill>
                <a:latin typeface="Arial"/>
              </a:defRPr>
            </a:pPr>
            <a:r>
              <a:t>Question 2: Collaborative Communication</a:t>
            </a:r>
          </a:p>
          <a:p>
            <a:pPr>
              <a:defRPr sz="1200">
                <a:solidFill>
                  <a:srgbClr val="333333"/>
                </a:solidFill>
                <a:latin typeface="Arial"/>
              </a:defRPr>
            </a:pPr>
            <a:r>
              <a:t>Utilizing the LEARN framework step-by-step, phrase a supportive initial clinical inquiry that evaluates her use of the traditional Ayurvedic formula without triggering defensiveness or making her feel judged.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3769</Words>
  <Application>Microsoft Macintosh PowerPoint</Application>
  <PresentationFormat>Widescreen</PresentationFormat>
  <Paragraphs>138</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Calibri</vt:lpstr>
      <vt:lpstr>Google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Alec Koscielniak</cp:lastModifiedBy>
  <cp:revision>2</cp:revision>
  <dcterms:created xsi:type="dcterms:W3CDTF">2013-01-27T09:14:16Z</dcterms:created>
  <dcterms:modified xsi:type="dcterms:W3CDTF">2026-10-14T02:20:04Z</dcterms:modified>
  <cp:category/>
</cp:coreProperties>
</file>