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everyone. Today we are exploring the biomechanical and neurobiological frameworks of evidence-based chiropractic care. As health and wellness professionals, our goal is to understand how physical spinal modalities integrate into multi-disciplinary holistic healthcare tracks. Today we will dismantle historical vitalistic myths and focus strictly on validated mechanical and neurological science.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evaluating the clinical data, we must understand the shift from historical roots to modern practice. Modern chiropractic does not operate in clinical isolation. It acts as a collaborative partner in an integrative network, working alongside other disciplines to treat mechanical joint restrictions and improve structural longevity.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does an adjustment actually stop pain? When an HVLA thrust is delivered, it stretches the joint capsule and activates type I and II mechanoreceptors. This rapid sensory input physically blocks slower pain signals at the spinal cord level—a process known as proprioceptive gating. It instantly downregulates hypertonic paraspinal muscles.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Chiropractic care is no longer considered 'alternative.' Leading medical institutions like the American College of Physicians place spinal manipulation at the forefront of first-line, non-pharmacologic treatment for back pain. The empirical evidence from Paige's 2017 JAMA review confirms clear, statistically significant functional recovery.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Many clients think they are completely fine until they suddenly wake up in severe pain. As wellness practitioners, we must understand that pain is often a lagging indicator of a long-term biomechanical breakdown. Postural compensations and muscle guarding build up silently over months before symptoms flare up.</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severe disc issues, non-surgical spinal decompression offers a precise mechanical solution. By distracting the spine on a targeted geometric angle, it drops internal disc pressure to negative levels. This vacuum effect pulls displaced disc material back into place while pulling in nutrient-rich fluids to jumpstart cellular healing.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True structural restoration requires a multi-layered approach. Passive relief like adjustments must be paired with active core stabilization exercises to build muscular endurance. Finally, the client must change their daily behavioral habits and desk setups, or they will simply recreate the same mechanical issues.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inclusive practitioners, we must remove access barriers. If a client faces financial constraints or lacks insurance, a full care plan might not be possible. We can adapt by providing free, high-yield home mobility tracks. We must also explain the 'pop' sound scientifically as a simple gas bubble release to ease client anxiety.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Maintaining strict professional boundaries is critical to client safety. We are lifestyle educators, coaches, and partners—not doctors. We do not adjust, we do not diagnose, and we do not read MRIs. We translate complex clinical findings into easy, everyday habits that empower the client on their recovery journey.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wrap up, spinal health is central to whole-body wellness. By applying evidence-based biomechanics, you will help your future clients achieve lasting physical freedom. Use these primary peer-reviewed references to guide your clinical rationales and maintain elite professional standards. 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The Science of Biomechanics: Evidence-Based Chiropractic Care</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Course: Complementary and Integrative Medicine</a:t>
            </a:r>
          </a:p>
          <a:p>
            <a:pPr>
              <a:spcAft>
                <a:spcPts val="1400"/>
              </a:spcAft>
              <a:defRPr sz="2000">
                <a:solidFill>
                  <a:srgbClr val="F5F5F5"/>
                </a:solidFill>
                <a:latin typeface="Arial"/>
              </a:defRPr>
            </a:pPr>
            <a:r>
              <a:t>Duration: 90 Minutes</a:t>
            </a:r>
          </a:p>
          <a:p>
            <a:pPr>
              <a:spcAft>
                <a:spcPts val="1400"/>
              </a:spcAft>
              <a:defRPr sz="2000">
                <a:solidFill>
                  <a:srgbClr val="F5F5F5"/>
                </a:solidFill>
                <a:latin typeface="Arial"/>
              </a:defRPr>
            </a:pPr>
            <a:r>
              <a:t>Focus: Neurobiological Mechanisms &amp; Whole-Person Structural Care</a:t>
            </a:r>
          </a:p>
          <a:p>
            <a:pPr>
              <a:spcAft>
                <a:spcPts val="1400"/>
              </a:spcAft>
              <a:defRPr sz="2000">
                <a:solidFill>
                  <a:srgbClr val="F5F5F5"/>
                </a:solidFill>
                <a:latin typeface="Arial"/>
              </a:defRPr>
            </a:pPr>
            <a:r>
              <a:t>Target Audience: Advanced Health &amp; Wellness Students / Future Practitioners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Defining the Landscape: Chiropractic Care</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Historical Rooting: Founded in 1895 by D.D. Palmer; originally centered on a vitalistic 'subluxation' theory to clear innate energy pathways.</a:t>
            </a:r>
          </a:p>
          <a:p>
            <a:pPr>
              <a:spcAft>
                <a:spcPts val="1400"/>
              </a:spcAft>
              <a:defRPr sz="2000">
                <a:solidFill>
                  <a:srgbClr val="F5F5F5"/>
                </a:solidFill>
                <a:latin typeface="Arial"/>
              </a:defRPr>
            </a:pPr>
            <a:r>
              <a:t>The Modern Biomechanical Paradigm: Focuses on neuro-musculoskeletal diagnosis, mechanical spinal function, and evidence-based mobility.</a:t>
            </a:r>
          </a:p>
          <a:p>
            <a:pPr>
              <a:spcAft>
                <a:spcPts val="1400"/>
              </a:spcAft>
              <a:defRPr sz="2000">
                <a:solidFill>
                  <a:srgbClr val="F5F5F5"/>
                </a:solidFill>
                <a:latin typeface="Arial"/>
              </a:defRPr>
            </a:pPr>
            <a:r>
              <a:t>Integrative Medicine Alignment: Utilized alongside physical therapy, orthopedic medicine, and functional nutrition to optimize patient outcomes seamlessly.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Neurobiological Mechanisms of Spinal Manipulation</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Mechanical Transduction: High-velocity, low-amplitude (HVLA) thrusts impart quick, localized forces to restricted joint complexes, restoring normal motion.</a:t>
            </a:r>
          </a:p>
          <a:p>
            <a:pPr>
              <a:spcAft>
                <a:spcPts val="1400"/>
              </a:spcAft>
              <a:defRPr sz="2000">
                <a:solidFill>
                  <a:srgbClr val="F5F5F5"/>
                </a:solidFill>
                <a:latin typeface="Arial"/>
              </a:defRPr>
            </a:pPr>
            <a:r>
              <a:t>Proprioceptive Gating: Rapid stimulation of large joint mechanoreceptors overrides smaller, slower nociceptive fibers at the spinal cord's dorsal horn.</a:t>
            </a:r>
          </a:p>
          <a:p>
            <a:pPr>
              <a:spcAft>
                <a:spcPts val="1400"/>
              </a:spcAft>
              <a:defRPr sz="2000">
                <a:solidFill>
                  <a:srgbClr val="F5F5F5"/>
                </a:solidFill>
                <a:latin typeface="Arial"/>
              </a:defRPr>
            </a:pPr>
            <a:r>
              <a:t>Neurological Modulation: 'Spinal manipulation can influence sensory processing and motor output by modulating paraspinal mechanoreceptive afferent pathways' (Pickar, 2002).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Clinical Efficacy &amp; First-Line Guidelines</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Acute and Chronic Low Back Pain: Massive clinical trials demonstrate that spinal manipulative therapy significantly drops pain scores and restores lumbar range of motion.</a:t>
            </a:r>
          </a:p>
          <a:p>
            <a:pPr>
              <a:spcAft>
                <a:spcPts val="1400"/>
              </a:spcAft>
              <a:defRPr sz="2000">
                <a:solidFill>
                  <a:srgbClr val="F5F5F5"/>
                </a:solidFill>
                <a:latin typeface="Arial"/>
              </a:defRPr>
            </a:pPr>
            <a:r>
              <a:t>First-Line Medical Status: The American College of Physicians explicitly recommends non-invasive, non-pharmacologic interventions (spinal manipulation, exercise, acupuncture) as initial therapy.</a:t>
            </a:r>
          </a:p>
          <a:p>
            <a:pPr>
              <a:spcAft>
                <a:spcPts val="1400"/>
              </a:spcAft>
              <a:defRPr sz="2000">
                <a:solidFill>
                  <a:srgbClr val="F5F5F5"/>
                </a:solidFill>
                <a:latin typeface="Arial"/>
              </a:defRPr>
            </a:pPr>
            <a:r>
              <a:t>Evidence-Based Consensus: 'Spinal manipulative therapy is associated with statistically significant improvements in pain and function for patients with acute low back pain' (Paige et al., 2017).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The Lagging Indicators of Musculoskeletal Dysfunction</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Somatic Accumulation: Biomechanical joint restrictions are often entirely silent or minor until secondary muscle guarding and compensation hit a structural breaking point.</a:t>
            </a:r>
          </a:p>
          <a:p>
            <a:pPr>
              <a:spcAft>
                <a:spcPts val="1400"/>
              </a:spcAft>
              <a:defRPr sz="2000">
                <a:solidFill>
                  <a:srgbClr val="F5F5F5"/>
                </a:solidFill>
                <a:latin typeface="Arial"/>
              </a:defRPr>
            </a:pPr>
            <a:r>
              <a:t>Recognizable Lagging Signs: Persistent localized stiffness, postural asymmetry (unlevel shoulders/hips), altered gait mechanics, and recurrent low-grade tension headaches.</a:t>
            </a:r>
          </a:p>
          <a:p>
            <a:pPr>
              <a:spcAft>
                <a:spcPts val="1400"/>
              </a:spcAft>
              <a:defRPr sz="2000">
                <a:solidFill>
                  <a:srgbClr val="F5F5F5"/>
                </a:solidFill>
                <a:latin typeface="Arial"/>
              </a:defRPr>
            </a:pPr>
            <a:r>
              <a:t>The Practitioner's Diagnostic Role: Identifying hidden movement imbalances during comprehensive physical screenings before severe soft-tissue breakdown occurs.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Spinal Decompression &amp; Mechanical Unloading</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The Mechanics of Decompression: Computer-controlled traction forces distract specific spinal segments, effectively bypassing reactive muscle guarding loops.</a:t>
            </a:r>
          </a:p>
          <a:p>
            <a:pPr>
              <a:spcAft>
                <a:spcPts val="1400"/>
              </a:spcAft>
              <a:defRPr sz="2000">
                <a:solidFill>
                  <a:srgbClr val="F5F5F5"/>
                </a:solidFill>
                <a:latin typeface="Arial"/>
              </a:defRPr>
            </a:pPr>
            <a:r>
              <a:t>Negative Intradiscal Pressure: Establishes a localized vacuum effect (dropping pressure below -100 mmHg) inside the intervertebral disc complex.</a:t>
            </a:r>
          </a:p>
          <a:p>
            <a:pPr>
              <a:spcAft>
                <a:spcPts val="1400"/>
              </a:spcAft>
              <a:defRPr sz="2000">
                <a:solidFill>
                  <a:srgbClr val="F5F5F5"/>
                </a:solidFill>
                <a:latin typeface="Arial"/>
              </a:defRPr>
            </a:pPr>
            <a:r>
              <a:t>Hydrostatic Rehydration: 'Nonsurgical spinal decompression creates a negative pressure environment inside the intervertebral disc, driving hydrostatic rehydration' (Apfel et al., 2010).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Clinical Applications: The 3-Tiered Structural Plan</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Pillar 1: Passive/Relief Interventions – High-Velocity Low-Amplitude (HVLA) adjustments and targeted mechanical spinal decompression to break the acute pain cycle.</a:t>
            </a:r>
          </a:p>
          <a:p>
            <a:pPr>
              <a:spcAft>
                <a:spcPts val="1400"/>
              </a:spcAft>
              <a:defRPr sz="2000">
                <a:solidFill>
                  <a:srgbClr val="F5F5F5"/>
                </a:solidFill>
                <a:latin typeface="Arial"/>
              </a:defRPr>
            </a:pPr>
            <a:r>
              <a:t>Pillar 2: Active Stabilization Exercises – Core endurance training (Bird-Dog, Plank, McGill Big 3) and motor control drills to actively stabilize and protect newly recovered joint mobility.</a:t>
            </a:r>
          </a:p>
          <a:p>
            <a:pPr>
              <a:spcAft>
                <a:spcPts val="1400"/>
              </a:spcAft>
              <a:defRPr sz="2000">
                <a:solidFill>
                  <a:srgbClr val="F5F5F5"/>
                </a:solidFill>
                <a:latin typeface="Arial"/>
              </a:defRPr>
            </a:pPr>
            <a:r>
              <a:t>Pillar 3: Behavioral/Ergonomic Habits – Desk workspace adjustments, proper lifting mechanics, micro-break mobility stretches, and systemic anti-inflammatory nutrition support.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Overcoming Barriers &amp; Cultural Competence</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Socioeconomic &amp; Insurance Limitations: Chiropractic care access varies wildly; solutions include sliding-scale community clinics or low-cost ergonomic home exercise templates.</a:t>
            </a:r>
          </a:p>
          <a:p>
            <a:pPr>
              <a:spcAft>
                <a:spcPts val="1400"/>
              </a:spcAft>
              <a:defRPr sz="2000">
                <a:solidFill>
                  <a:srgbClr val="F5F5F5"/>
                </a:solidFill>
                <a:latin typeface="Arial"/>
              </a:defRPr>
            </a:pPr>
            <a:r>
              <a:t>Dismantling Clinical Stigmas: Address anxieties regarding 'joint cracking' by explaining physiological acoustic cavitation (gas bubble release) and offering gentle low-force alternatives.</a:t>
            </a:r>
          </a:p>
          <a:p>
            <a:pPr>
              <a:spcAft>
                <a:spcPts val="1400"/>
              </a:spcAft>
              <a:defRPr sz="2000">
                <a:solidFill>
                  <a:srgbClr val="F5F5F5"/>
                </a:solidFill>
                <a:latin typeface="Arial"/>
              </a:defRPr>
            </a:pPr>
            <a:r>
              <a:t>Bridging Tradition and Science: Connect traditional global bone-setting philosophies with modern neuromuscular biomechanics to build deep clinical trust across diverse patient populations.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Professional Scope of Practice &amp; Boundaries</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The Wellness Consultant Boundaries: Educate on spinal health, screen posture, teach spine-safe core exercises, and co-manage care alongside treating licensed chiropractors.</a:t>
            </a:r>
          </a:p>
          <a:p>
            <a:pPr>
              <a:spcAft>
                <a:spcPts val="1400"/>
              </a:spcAft>
              <a:defRPr sz="2000">
                <a:solidFill>
                  <a:srgbClr val="F5F5F5"/>
                </a:solidFill>
                <a:latin typeface="Arial"/>
              </a:defRPr>
            </a:pPr>
            <a:r>
              <a:t>Strict Clinical Red Lines: Never perform manual spinal adjustments or mobilizations, never diagnose orthopedic pathologies, and never independently interpret diagnostic imaging.</a:t>
            </a:r>
          </a:p>
          <a:p>
            <a:pPr>
              <a:spcAft>
                <a:spcPts val="1400"/>
              </a:spcAft>
              <a:defRPr sz="2000">
                <a:solidFill>
                  <a:srgbClr val="F5F5F5"/>
                </a:solidFill>
                <a:latin typeface="Arial"/>
              </a:defRPr>
            </a:pPr>
            <a:r>
              <a:t>Client Empowerment Through Language: Translate intimidating jargon into simple, actionable concepts so clients feel completely equipped to manage their lifestyle adjustments.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E2222"/>
        </a:solidFill>
        <a:effectLst/>
      </p:bgPr>
    </p:bg>
    <p:spTree>
      <p:nvGrpSpPr>
        <p:cNvPr id="1" name=""/>
        <p:cNvGrpSpPr/>
        <p:nvPr/>
      </p:nvGrpSpPr>
      <p:grpSpPr/>
      <p:sp>
        <p:nvSpPr>
          <p:cNvPr id="2" name="TextBox 1"/>
          <p:cNvSpPr txBox="1"/>
          <p:nvPr/>
        </p:nvSpPr>
        <p:spPr>
          <a:xfrm>
            <a:off x="685800" y="457200"/>
            <a:ext cx="10820095" cy="1097280"/>
          </a:xfrm>
          <a:prstGeom prst="rect">
            <a:avLst/>
          </a:prstGeom>
          <a:noFill/>
        </p:spPr>
        <p:txBody>
          <a:bodyPr wrap="square">
            <a:spAutoFit/>
          </a:bodyPr>
          <a:lstStyle/>
          <a:p>
            <a:pPr>
              <a:defRPr sz="3600" b="1">
                <a:solidFill>
                  <a:srgbClr val="20B2AA"/>
                </a:solidFill>
                <a:latin typeface="Georgia"/>
              </a:defRPr>
            </a:pPr>
            <a:r>
              <a:t>Systemic Synthesis &amp; Core References</a:t>
            </a:r>
          </a:p>
        </p:txBody>
      </p:sp>
      <p:sp>
        <p:nvSpPr>
          <p:cNvPr id="3" name="TextBox 2"/>
          <p:cNvSpPr txBox="1"/>
          <p:nvPr/>
        </p:nvSpPr>
        <p:spPr>
          <a:xfrm>
            <a:off x="685800" y="1828800"/>
            <a:ext cx="10820095" cy="4389120"/>
          </a:xfrm>
          <a:prstGeom prst="rect">
            <a:avLst/>
          </a:prstGeom>
          <a:noFill/>
        </p:spPr>
        <p:txBody>
          <a:bodyPr wrap="square">
            <a:spAutoFit/>
          </a:bodyPr>
          <a:lstStyle/>
          <a:p>
            <a:pPr>
              <a:spcAft>
                <a:spcPts val="1400"/>
              </a:spcAft>
              <a:defRPr sz="2000">
                <a:solidFill>
                  <a:srgbClr val="F5F5F5"/>
                </a:solidFill>
                <a:latin typeface="Arial"/>
              </a:defRPr>
            </a:pPr>
            <a:r>
              <a:t>Synthesis: Spinal integrity dictates whole-body movement efficiency, neural transmission, and overall systemic wellness. Coordinated care yields superior long-term health outcomes.</a:t>
            </a:r>
          </a:p>
          <a:p>
            <a:pPr>
              <a:spcAft>
                <a:spcPts val="1400"/>
              </a:spcAft>
              <a:defRPr sz="2000">
                <a:solidFill>
                  <a:srgbClr val="F5F5F5"/>
                </a:solidFill>
                <a:latin typeface="Arial"/>
              </a:defRPr>
            </a:pPr>
            <a:r>
              <a:t>Apfel, C. C., et al. (2010). Restoration of disk height through non-surgical spinal decompression is associated with decreased discogenic low back pain. BMC Musculoskeletal Disorders, 11, 24.</a:t>
            </a:r>
          </a:p>
          <a:p>
            <a:pPr>
              <a:spcAft>
                <a:spcPts val="1400"/>
              </a:spcAft>
              <a:defRPr sz="2000">
                <a:solidFill>
                  <a:srgbClr val="F5F5F5"/>
                </a:solidFill>
                <a:latin typeface="Arial"/>
              </a:defRPr>
            </a:pPr>
            <a:r>
              <a:t>Paige, N. M., et al. (2017). Association of spinal manipulative therapy with clinical benefits and harms for acute low back pain: Systematic review. JAMA, 317(14), 1451-1460.</a:t>
            </a:r>
          </a:p>
          <a:p>
            <a:pPr>
              <a:spcAft>
                <a:spcPts val="1400"/>
              </a:spcAft>
              <a:defRPr sz="2000">
                <a:solidFill>
                  <a:srgbClr val="F5F5F5"/>
                </a:solidFill>
                <a:latin typeface="Arial"/>
              </a:defRPr>
            </a:pPr>
            <a:r>
              <a:t>Pickar, J. G. (2002). Neurophysiological effects of spinal manipulation. The Spine Journal, 2(5), 357-371.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